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x="18288000" cy="10287000"/>
  <p:notesSz cx="6858000" cy="9144000"/>
  <p:embeddedFontLst>
    <p:embeddedFont>
      <p:font typeface="TT Rounds Condensed" charset="1" panose="02000506030000020003"/>
      <p:regular r:id="rId64"/>
    </p:embeddedFont>
    <p:embeddedFont>
      <p:font typeface="TT Rounds Condensed Bold" charset="1" panose="02000806030000020003"/>
      <p:regular r:id="rId65"/>
    </p:embeddedFont>
    <p:embeddedFont>
      <p:font typeface="Montserrat Bold" charset="1" panose="00000800000000000000"/>
      <p:regular r:id="rId66"/>
    </p:embeddedFont>
    <p:embeddedFont>
      <p:font typeface="Roboto" charset="1" panose="02000000000000000000"/>
      <p:regular r:id="rId67"/>
    </p:embeddedFont>
    <p:embeddedFont>
      <p:font typeface="Roboto Bold" charset="1" panose="02000000000000000000"/>
      <p:regular r:id="rId68"/>
    </p:embeddedFont>
    <p:embeddedFont>
      <p:font typeface="Canva Sans Bold" charset="1" panose="020B0803030501040103"/>
      <p:regular r:id="rId69"/>
    </p:embeddedFont>
    <p:embeddedFont>
      <p:font typeface="Roboto Italics" charset="1" panose="02000000000000000000"/>
      <p:regular r:id="rId70"/>
    </p:embeddedFont>
    <p:embeddedFont>
      <p:font typeface="Asap Bold" charset="1" panose="020F0804030202060203"/>
      <p:regular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notesMasters/notesMaster1.xml" Type="http://schemas.openxmlformats.org/officeDocument/2006/relationships/notesMaster"/><Relationship Id="rId72" Target="theme/theme2.xml" Type="http://schemas.openxmlformats.org/officeDocument/2006/relationships/theme"/><Relationship Id="rId73" Target="notesSlides/notesSlide1.xml" Type="http://schemas.openxmlformats.org/officeDocument/2006/relationships/notesSlide"/><Relationship Id="rId74" Target="notesSlides/notesSlide2.xml" Type="http://schemas.openxmlformats.org/officeDocument/2006/relationships/notesSlide"/><Relationship Id="rId75" Target="notesSlides/notesSlide3.xml" Type="http://schemas.openxmlformats.org/officeDocument/2006/relationships/notesSlide"/><Relationship Id="rId76" Target="notesSlides/notesSlide4.xml" Type="http://schemas.openxmlformats.org/officeDocument/2006/relationships/notesSlide"/><Relationship Id="rId77" Target="notesSlides/notesSlide5.xml" Type="http://schemas.openxmlformats.org/officeDocument/2006/relationships/notesSlide"/><Relationship Id="rId78" Target="notesSlides/notesSlide6.xml" Type="http://schemas.openxmlformats.org/officeDocument/2006/relationships/notesSlide"/><Relationship Id="rId79" Target="notesSlides/notesSlide7.xml" Type="http://schemas.openxmlformats.org/officeDocument/2006/relationships/notesSlide"/><Relationship Id="rId8" Target="slides/slide3.xml" Type="http://schemas.openxmlformats.org/officeDocument/2006/relationships/slide"/><Relationship Id="rId80" Target="notesSlides/notesSlide8.xml" Type="http://schemas.openxmlformats.org/officeDocument/2006/relationships/notesSlide"/><Relationship Id="rId81" Target="fonts/font81.fntdata" Type="http://schemas.openxmlformats.org/officeDocument/2006/relationships/font"/><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6.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Positional Encoding được thêm vào các embedding đầu vào tại tầng dưới cùng của encoder và decoder.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Positional Encoding được thêm vào các embedding đầu vào tại tầng dưới cùng của encoder và decoder.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Positional Encoding được thêm vào các embedding đầu vào tại tầng dưới cùng của encoder và decoder.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Positional Encoding được thêm vào các embedding đầu vào tại tầng dưới cùng của encoder và decoder.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Positional Encoding được thêm vào các embedding đầu vào tại tầng dưới cùng của encoder và decoder.</a:t>
            </a:r>
          </a:p>
          <a:p>
            <a:r>
              <a:rPr lang="en-US"/>
              <a:t/>
            </a:r>
          </a:p>
          <a:p>
            <a:r>
              <a:rPr lang="en-US"/>
              <a:t/>
            </a:r>
          </a:p>
          <a:p>
            <a:r>
              <a:rPr lang="en-US"/>
              <a:t/>
            </a:r>
          </a:p>
          <a:p>
            <a:r>
              <a:rPr lang="en-US"/>
              <a:t>Như đã thấy trên slide, các thông tin nội dung của từ sẽ được chuyển thành vector embeding, đồng thời, thông tin về vị trí của chúng cũng sẽ được tính toán qua công thức để cho ra vector positional encoding, cuối cùng ta thực hiện cộng hai vector và cho ra kết quả là một vector d chiều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Positional Encoding được thêm vào các embedding đầu vào tại tầng dưới cùng của encoder và decoder.</a:t>
            </a:r>
          </a:p>
          <a:p>
            <a:r>
              <a:rPr lang="en-US"/>
              <a:t/>
            </a:r>
          </a:p>
          <a:p>
            <a:r>
              <a:rPr lang="en-US"/>
              <a:t/>
            </a:r>
          </a:p>
          <a:p>
            <a:r>
              <a:rPr lang="en-US"/>
              <a:t/>
            </a:r>
          </a:p>
          <a:p>
            <a:r>
              <a:rPr lang="en-US"/>
              <a:t>Như đã thấy trên slide, các thông tin nội dung của từ sẽ được chuyển thành vector embeding, đồng thời, thông tin về vị trí của chúng cũng sẽ được tính toán qua công thức để cho ra vector positional encoding, cuối cùng ta thực hiện cộng hai vector và cho ra kết quả là một vector d chiều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các mô hình tuần tự như RNN/LSTM, khi khoảng cách giữa các từ tăng lên, thông tin có thể bị lãng quên hoặc giảm độ chính xác do "vanishing gradient".</a:t>
            </a:r>
          </a:p>
          <a:p>
            <a:r>
              <a:rPr lang="en-US"/>
              <a:t>Self-Attention tính toán mối quan hệ giữa mọi từ với mọi từ trong chuỗi bất kể khoảng cách, giúp nắm bắt được phụ thuộc dài hạn mà không cần phải di chuyển qua từng bước như RNN.</a:t>
            </a:r>
          </a:p>
          <a:p>
            <a:r>
              <a:rPr lang="en-US"/>
              <a:t/>
            </a:r>
          </a:p>
          <a:p>
            <a:r>
              <a:rPr lang="en-US"/>
              <a:t>RNN và LSTM phải xử lý từng phần tử của chuỗi một cách tuần tự, gây khó khăn khi huấn luyện trên các chuỗi dài.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các mô hình tuần tự như RNN/LSTM, khi khoảng cách giữa các từ tăng lên, thông tin có thể bị lãng quên hoặc giảm độ chính xác do "vanishing gradient".</a:t>
            </a:r>
          </a:p>
          <a:p>
            <a:r>
              <a:rPr lang="en-US"/>
              <a:t>Self-Attention tính toán mối quan hệ giữa mọi từ với mọi từ trong chuỗi bất kể khoảng cách, giúp nắm bắt được phụ thuộc dài hạn mà không cần phải di chuyển qua từng bước như RNN.</a:t>
            </a:r>
          </a:p>
          <a:p>
            <a:r>
              <a:rPr lang="en-US"/>
              <a:t/>
            </a:r>
          </a:p>
          <a:p>
            <a:r>
              <a:rPr lang="en-US"/>
              <a:t>RNN và LSTM phải xử lý từng phần tử của chuỗi một cách tuần tự, gây khó khăn khi huấn luyện trên các chuỗi dài.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4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4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4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4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1.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4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4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4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47.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sp>
        <p:nvSpPr>
          <p:cNvPr name="TextBox 5" id="5"/>
          <p:cNvSpPr txBox="true"/>
          <p:nvPr/>
        </p:nvSpPr>
        <p:spPr>
          <a:xfrm rot="0">
            <a:off x="1709583" y="3352672"/>
            <a:ext cx="14868833" cy="2499360"/>
          </a:xfrm>
          <a:prstGeom prst="rect">
            <a:avLst/>
          </a:prstGeom>
        </p:spPr>
        <p:txBody>
          <a:bodyPr anchor="t" rtlCol="false" tIns="0" lIns="0" bIns="0" rIns="0">
            <a:spAutoFit/>
          </a:bodyPr>
          <a:lstStyle/>
          <a:p>
            <a:pPr algn="ctr">
              <a:lnSpc>
                <a:spcPts val="9720"/>
              </a:lnSpc>
            </a:pPr>
            <a:r>
              <a:rPr lang="en-US" b="true" sz="9000" spc="84">
                <a:solidFill>
                  <a:srgbClr val="02336F"/>
                </a:solidFill>
                <a:latin typeface="TT Rounds Condensed Bold"/>
                <a:ea typeface="TT Rounds Condensed Bold"/>
                <a:cs typeface="TT Rounds Condensed Bold"/>
                <a:sym typeface="TT Rounds Condensed Bold"/>
              </a:rPr>
              <a:t>Chatbot using CRAG,ElasticSearch,Langchain</a:t>
            </a:r>
          </a:p>
        </p:txBody>
      </p:sp>
      <p:grpSp>
        <p:nvGrpSpPr>
          <p:cNvPr name="Group 6" id="6"/>
          <p:cNvGrpSpPr/>
          <p:nvPr/>
        </p:nvGrpSpPr>
        <p:grpSpPr>
          <a:xfrm rot="0">
            <a:off x="208409" y="187755"/>
            <a:ext cx="2369914" cy="1103591"/>
            <a:chOff x="0" y="0"/>
            <a:chExt cx="3159885" cy="1471455"/>
          </a:xfrm>
        </p:grpSpPr>
        <p:sp>
          <p:nvSpPr>
            <p:cNvPr name="Freeform 7" id="7"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8" id="8"/>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TextBox 9" id="9"/>
          <p:cNvSpPr txBox="true"/>
          <p:nvPr/>
        </p:nvSpPr>
        <p:spPr>
          <a:xfrm rot="0">
            <a:off x="2900204" y="413547"/>
            <a:ext cx="3469720" cy="613908"/>
          </a:xfrm>
          <a:prstGeom prst="rect">
            <a:avLst/>
          </a:prstGeom>
        </p:spPr>
        <p:txBody>
          <a:bodyPr anchor="t" rtlCol="false" tIns="0" lIns="0" bIns="0" rIns="0">
            <a:spAutoFit/>
          </a:bodyPr>
          <a:lstStyle/>
          <a:p>
            <a:pPr algn="ctr">
              <a:lnSpc>
                <a:spcPts val="2816"/>
              </a:lnSpc>
            </a:pPr>
            <a:r>
              <a:rPr lang="en-US" sz="2011" b="true">
                <a:solidFill>
                  <a:srgbClr val="84B311"/>
                </a:solidFill>
                <a:latin typeface="Montserrat Bold"/>
                <a:ea typeface="Montserrat Bold"/>
                <a:cs typeface="Montserrat Bold"/>
                <a:sym typeface="Montserrat Bold"/>
              </a:rPr>
              <a:t>VIỆN TRÍ TUỆ NHÂN TẠO</a:t>
            </a:r>
          </a:p>
          <a:p>
            <a:pPr algn="ctr">
              <a:lnSpc>
                <a:spcPts val="2140"/>
              </a:lnSpc>
            </a:pPr>
            <a:r>
              <a:rPr lang="en-US" sz="1528" b="true">
                <a:solidFill>
                  <a:srgbClr val="263F6C"/>
                </a:solidFill>
                <a:latin typeface="Montserrat Bold"/>
                <a:ea typeface="Montserrat Bold"/>
                <a:cs typeface="Montserrat Bold"/>
                <a:sym typeface="Montserrat Bold"/>
              </a:rPr>
              <a:t>TRƯỜNG ĐẠI HỌC CÔNG NGHỆ</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633059"/>
            <a:chOff x="0" y="0"/>
            <a:chExt cx="9751702" cy="2177412"/>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01</a:t>
              </a:r>
            </a:p>
          </p:txBody>
        </p:sp>
        <p:sp>
          <p:nvSpPr>
            <p:cNvPr name="TextBox 10" id="10"/>
            <p:cNvSpPr txBox="true"/>
            <p:nvPr/>
          </p:nvSpPr>
          <p:spPr>
            <a:xfrm rot="0">
              <a:off x="1454970" y="85725"/>
              <a:ext cx="8296731"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ChatGPT - Kiến trúc</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10968492" y="1942859"/>
            <a:ext cx="6154374" cy="4598860"/>
          </a:xfrm>
          <a:custGeom>
            <a:avLst/>
            <a:gdLst/>
            <a:ahLst/>
            <a:cxnLst/>
            <a:rect r="r" b="b" t="t" l="l"/>
            <a:pathLst>
              <a:path h="4598860" w="6154374">
                <a:moveTo>
                  <a:pt x="0" y="0"/>
                </a:moveTo>
                <a:lnTo>
                  <a:pt x="6154374" y="0"/>
                </a:lnTo>
                <a:lnTo>
                  <a:pt x="6154374" y="4598860"/>
                </a:lnTo>
                <a:lnTo>
                  <a:pt x="0" y="4598860"/>
                </a:lnTo>
                <a:lnTo>
                  <a:pt x="0" y="0"/>
                </a:lnTo>
                <a:close/>
              </a:path>
            </a:pathLst>
          </a:custGeom>
          <a:blipFill>
            <a:blip r:embed="rId4"/>
            <a:stretch>
              <a:fillRect l="-6195" t="0" r="-10863" b="0"/>
            </a:stretch>
          </a:blipFill>
        </p:spPr>
      </p:sp>
      <p:sp>
        <p:nvSpPr>
          <p:cNvPr name="Freeform 15" id="15"/>
          <p:cNvSpPr/>
          <p:nvPr/>
        </p:nvSpPr>
        <p:spPr>
          <a:xfrm flipH="false" flipV="false" rot="0">
            <a:off x="12108858" y="7084644"/>
            <a:ext cx="3912624" cy="2064547"/>
          </a:xfrm>
          <a:custGeom>
            <a:avLst/>
            <a:gdLst/>
            <a:ahLst/>
            <a:cxnLst/>
            <a:rect r="r" b="b" t="t" l="l"/>
            <a:pathLst>
              <a:path h="2064547" w="3912624">
                <a:moveTo>
                  <a:pt x="0" y="0"/>
                </a:moveTo>
                <a:lnTo>
                  <a:pt x="3912624" y="0"/>
                </a:lnTo>
                <a:lnTo>
                  <a:pt x="3912624" y="2064546"/>
                </a:lnTo>
                <a:lnTo>
                  <a:pt x="0" y="2064546"/>
                </a:lnTo>
                <a:lnTo>
                  <a:pt x="0" y="0"/>
                </a:lnTo>
                <a:close/>
              </a:path>
            </a:pathLst>
          </a:custGeom>
          <a:blipFill>
            <a:blip r:embed="rId5"/>
            <a:stretch>
              <a:fillRect l="-5557" t="0" r="-6063" b="0"/>
            </a:stretch>
          </a:blipFill>
        </p:spPr>
      </p:sp>
      <p:sp>
        <p:nvSpPr>
          <p:cNvPr name="TextBox 16" id="16"/>
          <p:cNvSpPr txBox="true"/>
          <p:nvPr/>
        </p:nvSpPr>
        <p:spPr>
          <a:xfrm rot="0">
            <a:off x="1028700" y="1312814"/>
            <a:ext cx="2037398" cy="621919"/>
          </a:xfrm>
          <a:prstGeom prst="rect">
            <a:avLst/>
          </a:prstGeom>
        </p:spPr>
        <p:txBody>
          <a:bodyPr anchor="t" rtlCol="false" tIns="0" lIns="0" bIns="0" rIns="0">
            <a:spAutoFit/>
          </a:bodyPr>
          <a:lstStyle/>
          <a:p>
            <a:pPr algn="ctr">
              <a:lnSpc>
                <a:spcPts val="5095"/>
              </a:lnSpc>
            </a:pPr>
            <a:r>
              <a:rPr lang="en-US" sz="3639" b="true">
                <a:solidFill>
                  <a:srgbClr val="02336F"/>
                </a:solidFill>
                <a:latin typeface="Roboto Bold"/>
                <a:ea typeface="Roboto Bold"/>
                <a:cs typeface="Roboto Bold"/>
                <a:sym typeface="Roboto Bold"/>
              </a:rPr>
              <a:t>DECODER</a:t>
            </a:r>
          </a:p>
        </p:txBody>
      </p:sp>
      <p:grpSp>
        <p:nvGrpSpPr>
          <p:cNvPr name="Group 17" id="17"/>
          <p:cNvGrpSpPr/>
          <p:nvPr/>
        </p:nvGrpSpPr>
        <p:grpSpPr>
          <a:xfrm rot="0">
            <a:off x="1028700" y="1397139"/>
            <a:ext cx="9557510" cy="7510483"/>
            <a:chOff x="0" y="0"/>
            <a:chExt cx="12743346" cy="10013978"/>
          </a:xfrm>
        </p:grpSpPr>
        <p:sp>
          <p:nvSpPr>
            <p:cNvPr name="TextBox 18" id="18"/>
            <p:cNvSpPr txBox="true"/>
            <p:nvPr/>
          </p:nvSpPr>
          <p:spPr>
            <a:xfrm rot="0">
              <a:off x="57295" y="4390629"/>
              <a:ext cx="12686051" cy="2711662"/>
            </a:xfrm>
            <a:prstGeom prst="rect">
              <a:avLst/>
            </a:prstGeom>
          </p:spPr>
          <p:txBody>
            <a:bodyPr anchor="t" rtlCol="false" tIns="0" lIns="0" bIns="0" rIns="0">
              <a:spAutoFit/>
            </a:bodyPr>
            <a:lstStyle/>
            <a:p>
              <a:pPr algn="l" marL="626111" indent="-313055" lvl="1">
                <a:lnSpc>
                  <a:spcPts val="4060"/>
                </a:lnSpc>
                <a:buFont typeface="Arial"/>
                <a:buChar char="•"/>
              </a:pPr>
              <a:r>
                <a:rPr lang="en-US" sz="2900" spc="26">
                  <a:solidFill>
                    <a:srgbClr val="02336F"/>
                  </a:solidFill>
                  <a:latin typeface="Roboto"/>
                  <a:ea typeface="Roboto"/>
                  <a:cs typeface="Roboto"/>
                  <a:sym typeface="Roboto"/>
                </a:rPr>
                <a:t>Encoder-Decoder Attention:</a:t>
              </a:r>
            </a:p>
            <a:p>
              <a:pPr algn="l" marL="1252221" indent="-417407" lvl="2">
                <a:lnSpc>
                  <a:spcPts val="4060"/>
                </a:lnSpc>
                <a:buFont typeface="Arial"/>
                <a:buChar char="⚬"/>
              </a:pPr>
              <a:r>
                <a:rPr lang="en-US" sz="2900" spc="26">
                  <a:solidFill>
                    <a:srgbClr val="02336F"/>
                  </a:solidFill>
                  <a:latin typeface="Roboto"/>
                  <a:ea typeface="Roboto"/>
                  <a:cs typeface="Roboto"/>
                  <a:sym typeface="Roboto"/>
                </a:rPr>
                <a:t>Sử dụng Result của Encoder kết hợp với Masked Self-Attention để tạo mối liên hệ giữa encoder và decoder</a:t>
              </a:r>
            </a:p>
          </p:txBody>
        </p:sp>
        <p:sp>
          <p:nvSpPr>
            <p:cNvPr name="TextBox 19" id="19"/>
            <p:cNvSpPr txBox="true"/>
            <p:nvPr/>
          </p:nvSpPr>
          <p:spPr>
            <a:xfrm rot="0">
              <a:off x="0" y="-66675"/>
              <a:ext cx="12686051" cy="654262"/>
            </a:xfrm>
            <a:prstGeom prst="rect">
              <a:avLst/>
            </a:prstGeom>
          </p:spPr>
          <p:txBody>
            <a:bodyPr anchor="t" rtlCol="false" tIns="0" lIns="0" bIns="0" rIns="0">
              <a:spAutoFit/>
            </a:bodyPr>
            <a:lstStyle/>
            <a:p>
              <a:pPr algn="l">
                <a:lnSpc>
                  <a:spcPts val="4060"/>
                </a:lnSpc>
              </a:pPr>
            </a:p>
          </p:txBody>
        </p:sp>
        <p:sp>
          <p:nvSpPr>
            <p:cNvPr name="TextBox 20" id="20"/>
            <p:cNvSpPr txBox="true"/>
            <p:nvPr/>
          </p:nvSpPr>
          <p:spPr>
            <a:xfrm rot="0">
              <a:off x="57295" y="7302316"/>
              <a:ext cx="12686051" cy="2711662"/>
            </a:xfrm>
            <a:prstGeom prst="rect">
              <a:avLst/>
            </a:prstGeom>
          </p:spPr>
          <p:txBody>
            <a:bodyPr anchor="t" rtlCol="false" tIns="0" lIns="0" bIns="0" rIns="0">
              <a:spAutoFit/>
            </a:bodyPr>
            <a:lstStyle/>
            <a:p>
              <a:pPr algn="l" marL="626111" indent="-313055" lvl="1">
                <a:lnSpc>
                  <a:spcPts val="4060"/>
                </a:lnSpc>
                <a:buFont typeface="Arial"/>
                <a:buChar char="•"/>
              </a:pPr>
              <a:r>
                <a:rPr lang="en-US" sz="2900" spc="26">
                  <a:solidFill>
                    <a:srgbClr val="02336F"/>
                  </a:solidFill>
                  <a:latin typeface="Roboto"/>
                  <a:ea typeface="Roboto"/>
                  <a:cs typeface="Roboto"/>
                  <a:sym typeface="Roboto"/>
                </a:rPr>
                <a:t>Feed-Forward Network</a:t>
              </a:r>
            </a:p>
            <a:p>
              <a:pPr algn="l" marL="1252221" indent="-417407" lvl="2">
                <a:lnSpc>
                  <a:spcPts val="4060"/>
                </a:lnSpc>
                <a:buFont typeface="Arial"/>
                <a:buChar char="⚬"/>
              </a:pPr>
              <a:r>
                <a:rPr lang="en-US" sz="2900" spc="27">
                  <a:solidFill>
                    <a:srgbClr val="02336F"/>
                  </a:solidFill>
                  <a:latin typeface="Roboto"/>
                  <a:ea typeface="Roboto"/>
                  <a:cs typeface="Roboto"/>
                  <a:sym typeface="Roboto"/>
                </a:rPr>
                <a:t>Áp dụng một mạng kết nối đầy đủ (fully connected) lên từng vị trí trong chuỗi một cách độc lập.</a:t>
              </a:r>
            </a:p>
          </p:txBody>
        </p:sp>
        <p:sp>
          <p:nvSpPr>
            <p:cNvPr name="TextBox 21" id="21"/>
            <p:cNvSpPr txBox="true"/>
            <p:nvPr/>
          </p:nvSpPr>
          <p:spPr>
            <a:xfrm rot="0">
              <a:off x="0" y="793143"/>
              <a:ext cx="12686051" cy="3397462"/>
            </a:xfrm>
            <a:prstGeom prst="rect">
              <a:avLst/>
            </a:prstGeom>
          </p:spPr>
          <p:txBody>
            <a:bodyPr anchor="t" rtlCol="false" tIns="0" lIns="0" bIns="0" rIns="0">
              <a:spAutoFit/>
            </a:bodyPr>
            <a:lstStyle/>
            <a:p>
              <a:pPr algn="l" marL="626111" indent="-313055" lvl="1">
                <a:lnSpc>
                  <a:spcPts val="4060"/>
                </a:lnSpc>
                <a:buFont typeface="Arial"/>
                <a:buChar char="•"/>
              </a:pPr>
              <a:r>
                <a:rPr lang="en-US" sz="2900" spc="26">
                  <a:solidFill>
                    <a:srgbClr val="02336F"/>
                  </a:solidFill>
                  <a:latin typeface="Roboto"/>
                  <a:ea typeface="Roboto"/>
                  <a:cs typeface="Roboto"/>
                  <a:sym typeface="Roboto"/>
                </a:rPr>
                <a:t>Masked Self-Attention:</a:t>
              </a:r>
            </a:p>
            <a:p>
              <a:pPr algn="l" marL="1252221" indent="-417407" lvl="2">
                <a:lnSpc>
                  <a:spcPts val="4060"/>
                </a:lnSpc>
                <a:buFont typeface="Arial"/>
                <a:buChar char="⚬"/>
              </a:pPr>
              <a:r>
                <a:rPr lang="en-US" sz="2900" spc="27">
                  <a:solidFill>
                    <a:srgbClr val="02336F"/>
                  </a:solidFill>
                  <a:latin typeface="Roboto"/>
                  <a:ea typeface="Roboto"/>
                  <a:cs typeface="Roboto"/>
                  <a:sym typeface="Roboto"/>
                </a:rPr>
                <a:t>Giống Self-Attention nhưng có thêm mask để ngăn mô hình nhìn vào các thành phần phía trước của chuỗi đầu ra, từ đó mô hình phải đưa dự đoán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47688"/>
            <a:chOff x="0" y="0"/>
            <a:chExt cx="24384000" cy="730250"/>
          </a:xfrm>
        </p:grpSpPr>
        <p:sp>
          <p:nvSpPr>
            <p:cNvPr name="Freeform 3" id="3"/>
            <p:cNvSpPr/>
            <p:nvPr/>
          </p:nvSpPr>
          <p:spPr>
            <a:xfrm flipH="false" flipV="false" rot="0">
              <a:off x="0" y="0"/>
              <a:ext cx="24384000" cy="730250"/>
            </a:xfrm>
            <a:custGeom>
              <a:avLst/>
              <a:gdLst/>
              <a:ahLst/>
              <a:cxnLst/>
              <a:rect r="r" b="b" t="t" l="l"/>
              <a:pathLst>
                <a:path h="730250" w="24384000">
                  <a:moveTo>
                    <a:pt x="0" y="0"/>
                  </a:moveTo>
                  <a:lnTo>
                    <a:pt x="24384000" y="0"/>
                  </a:lnTo>
                  <a:lnTo>
                    <a:pt x="24384000" y="730250"/>
                  </a:lnTo>
                  <a:lnTo>
                    <a:pt x="0" y="730250"/>
                  </a:lnTo>
                  <a:close/>
                </a:path>
              </a:pathLst>
            </a:custGeom>
            <a:solidFill>
              <a:srgbClr val="FFFFFF"/>
            </a:solidFill>
          </p:spPr>
        </p:sp>
        <p:sp>
          <p:nvSpPr>
            <p:cNvPr name="TextBox 4" id="4"/>
            <p:cNvSpPr txBox="true"/>
            <p:nvPr/>
          </p:nvSpPr>
          <p:spPr>
            <a:xfrm>
              <a:off x="0" y="-9525"/>
              <a:ext cx="24384000" cy="739775"/>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sp>
        <p:nvSpPr>
          <p:cNvPr name="TextBox 5" id="5"/>
          <p:cNvSpPr txBox="true"/>
          <p:nvPr/>
        </p:nvSpPr>
        <p:spPr>
          <a:xfrm rot="0">
            <a:off x="1566331" y="3651856"/>
            <a:ext cx="15136289" cy="2499360"/>
          </a:xfrm>
          <a:prstGeom prst="rect">
            <a:avLst/>
          </a:prstGeom>
        </p:spPr>
        <p:txBody>
          <a:bodyPr anchor="t" rtlCol="false" tIns="0" lIns="0" bIns="0" rIns="0">
            <a:spAutoFit/>
          </a:bodyPr>
          <a:lstStyle/>
          <a:p>
            <a:pPr algn="ctr">
              <a:lnSpc>
                <a:spcPts val="9720"/>
              </a:lnSpc>
            </a:pPr>
            <a:r>
              <a:rPr lang="en-US" b="true" sz="9000" spc="81">
                <a:solidFill>
                  <a:srgbClr val="02336F"/>
                </a:solidFill>
                <a:latin typeface="TT Rounds Condensed Bold"/>
                <a:ea typeface="TT Rounds Condensed Bold"/>
                <a:cs typeface="TT Rounds Condensed Bold"/>
                <a:sym typeface="TT Rounds Condensed Bold"/>
              </a:rPr>
              <a:t>2</a:t>
            </a:r>
          </a:p>
          <a:p>
            <a:pPr algn="ctr">
              <a:lnSpc>
                <a:spcPts val="9720"/>
              </a:lnSpc>
            </a:pPr>
            <a:r>
              <a:rPr lang="en-US" b="true" sz="9000" spc="84">
                <a:solidFill>
                  <a:srgbClr val="02336F"/>
                </a:solidFill>
                <a:latin typeface="TT Rounds Condensed Bold"/>
                <a:ea typeface="TT Rounds Condensed Bold"/>
                <a:cs typeface="TT Rounds Condensed Bold"/>
                <a:sym typeface="TT Rounds Condensed Bold"/>
              </a:rPr>
              <a:t>Kỹ thuật RAG</a:t>
            </a:r>
          </a:p>
        </p:txBody>
      </p:sp>
      <p:grpSp>
        <p:nvGrpSpPr>
          <p:cNvPr name="Group 6" id="6"/>
          <p:cNvGrpSpPr/>
          <p:nvPr/>
        </p:nvGrpSpPr>
        <p:grpSpPr>
          <a:xfrm rot="0">
            <a:off x="208409" y="187755"/>
            <a:ext cx="6161514" cy="1103591"/>
            <a:chOff x="0" y="0"/>
            <a:chExt cx="8215352" cy="1471455"/>
          </a:xfrm>
        </p:grpSpPr>
        <p:sp>
          <p:nvSpPr>
            <p:cNvPr name="Freeform 7" id="7"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8" id="8"/>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sp>
          <p:nvSpPr>
            <p:cNvPr name="TextBox 9" id="9"/>
            <p:cNvSpPr txBox="true"/>
            <p:nvPr/>
          </p:nvSpPr>
          <p:spPr>
            <a:xfrm rot="0">
              <a:off x="3589059" y="313755"/>
              <a:ext cx="4626293" cy="805845"/>
            </a:xfrm>
            <a:prstGeom prst="rect">
              <a:avLst/>
            </a:prstGeom>
          </p:spPr>
          <p:txBody>
            <a:bodyPr anchor="t" rtlCol="false" tIns="0" lIns="0" bIns="0" rIns="0">
              <a:spAutoFit/>
            </a:bodyPr>
            <a:lstStyle/>
            <a:p>
              <a:pPr algn="ctr">
                <a:lnSpc>
                  <a:spcPts val="2816"/>
                </a:lnSpc>
              </a:pPr>
              <a:r>
                <a:rPr lang="en-US" sz="2011" b="true">
                  <a:solidFill>
                    <a:srgbClr val="84B311"/>
                  </a:solidFill>
                  <a:latin typeface="Montserrat Bold"/>
                  <a:ea typeface="Montserrat Bold"/>
                  <a:cs typeface="Montserrat Bold"/>
                  <a:sym typeface="Montserrat Bold"/>
                </a:rPr>
                <a:t>VIỆN TRÍ TUỆ NHÂN TẠO</a:t>
              </a:r>
            </a:p>
            <a:p>
              <a:pPr algn="ctr">
                <a:lnSpc>
                  <a:spcPts val="2140"/>
                </a:lnSpc>
              </a:pPr>
              <a:r>
                <a:rPr lang="en-US" sz="1528" b="true">
                  <a:solidFill>
                    <a:srgbClr val="263F6C"/>
                  </a:solidFill>
                  <a:latin typeface="Montserrat Bold"/>
                  <a:ea typeface="Montserrat Bold"/>
                  <a:cs typeface="Montserrat Bold"/>
                  <a:sym typeface="Montserrat Bold"/>
                </a:rPr>
                <a:t>TRƯỜNG ĐẠI HỌC CÔNG NGHỆ</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633059"/>
            <a:chOff x="0" y="0"/>
            <a:chExt cx="9751702" cy="2177412"/>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1454970" y="85725"/>
              <a:ext cx="8296731"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TextBox 14" id="14"/>
          <p:cNvSpPr txBox="true"/>
          <p:nvPr/>
        </p:nvSpPr>
        <p:spPr>
          <a:xfrm rot="0">
            <a:off x="734831" y="1576148"/>
            <a:ext cx="9914923" cy="697484"/>
          </a:xfrm>
          <a:prstGeom prst="rect">
            <a:avLst/>
          </a:prstGeom>
        </p:spPr>
        <p:txBody>
          <a:bodyPr anchor="t" rtlCol="false" tIns="0" lIns="0" bIns="0" rIns="0">
            <a:spAutoFit/>
          </a:bodyPr>
          <a:lstStyle/>
          <a:p>
            <a:pPr algn="just">
              <a:lnSpc>
                <a:spcPts val="5655"/>
              </a:lnSpc>
            </a:pPr>
            <a:r>
              <a:rPr lang="en-US" sz="4039" b="true">
                <a:solidFill>
                  <a:srgbClr val="02336F"/>
                </a:solidFill>
                <a:latin typeface="Roboto Bold"/>
                <a:ea typeface="Roboto Bold"/>
                <a:cs typeface="Roboto Bold"/>
                <a:sym typeface="Roboto Bold"/>
              </a:rPr>
              <a:t>Hiện tượng ảo giác trong các mô hình LLM</a:t>
            </a:r>
          </a:p>
        </p:txBody>
      </p:sp>
      <p:sp>
        <p:nvSpPr>
          <p:cNvPr name="TextBox 15" id="15"/>
          <p:cNvSpPr txBox="true"/>
          <p:nvPr/>
        </p:nvSpPr>
        <p:spPr>
          <a:xfrm rot="0">
            <a:off x="0" y="2694955"/>
            <a:ext cx="17469130" cy="4321293"/>
          </a:xfrm>
          <a:prstGeom prst="rect">
            <a:avLst/>
          </a:prstGeom>
        </p:spPr>
        <p:txBody>
          <a:bodyPr anchor="t" rtlCol="false" tIns="0" lIns="0" bIns="0" rIns="0">
            <a:spAutoFit/>
          </a:bodyPr>
          <a:lstStyle/>
          <a:p>
            <a:pPr algn="l" marL="754643" indent="-377322" lvl="1">
              <a:lnSpc>
                <a:spcPts val="4893"/>
              </a:lnSpc>
              <a:buFont typeface="Arial"/>
              <a:buChar char="•"/>
            </a:pPr>
            <a:r>
              <a:rPr lang="en-US" sz="3495" spc="31">
                <a:solidFill>
                  <a:srgbClr val="02336F"/>
                </a:solidFill>
                <a:latin typeface="Roboto"/>
                <a:ea typeface="Roboto"/>
                <a:cs typeface="Roboto"/>
                <a:sym typeface="Roboto"/>
              </a:rPr>
              <a:t>Trong các mô hình ngôn ngữ lớn (LLM), </a:t>
            </a:r>
            <a:r>
              <a:rPr lang="en-US" b="true" sz="3495" spc="31">
                <a:solidFill>
                  <a:srgbClr val="02336F"/>
                </a:solidFill>
                <a:latin typeface="Roboto Bold"/>
                <a:ea typeface="Roboto Bold"/>
                <a:cs typeface="Roboto Bold"/>
                <a:sym typeface="Roboto Bold"/>
              </a:rPr>
              <a:t>"ảo giác" (hallucination)</a:t>
            </a:r>
            <a:r>
              <a:rPr lang="en-US" sz="3495" spc="31">
                <a:solidFill>
                  <a:srgbClr val="02336F"/>
                </a:solidFill>
                <a:latin typeface="Roboto"/>
                <a:ea typeface="Roboto"/>
                <a:cs typeface="Roboto"/>
                <a:sym typeface="Roboto"/>
              </a:rPr>
              <a:t> là hiện tượng khi mô hình tạo ra thông tin sai lệch, không có cơ sở trong dữ liệu huấn luyện hoặc dữ liệu đầu vào. Điều này có thể bao gồm việc bịa đặt nội dung, hiểu sai ngữ cảnh, hoặc tự mâu thuẫn. </a:t>
            </a:r>
          </a:p>
          <a:p>
            <a:pPr algn="l" marL="754643" indent="-377322" lvl="1">
              <a:lnSpc>
                <a:spcPts val="4893"/>
              </a:lnSpc>
              <a:buFont typeface="Arial"/>
              <a:buChar char="•"/>
            </a:pPr>
            <a:r>
              <a:rPr lang="en-US" sz="3495" spc="31">
                <a:solidFill>
                  <a:srgbClr val="02336F"/>
                </a:solidFill>
                <a:latin typeface="Roboto"/>
                <a:ea typeface="Roboto"/>
                <a:cs typeface="Roboto"/>
                <a:sym typeface="Roboto"/>
              </a:rPr>
              <a:t>Hiện tượng này chủ yếu bắt nguồn từ dữ liệu huấn luyện không đồng nhất, thiếu cơ chế kiểm chứng thông tin, và cách mô hình dự đoán từ ngữ dựa trên xác suất. Đây là thách thức lớn khi áp dụng LLM vào các lĩnh vực yêu cầu độ chính xác cao.</a:t>
            </a:r>
          </a:p>
        </p:txBody>
      </p:sp>
      <p:sp>
        <p:nvSpPr>
          <p:cNvPr name="TextBox 16" id="16"/>
          <p:cNvSpPr txBox="true"/>
          <p:nvPr/>
        </p:nvSpPr>
        <p:spPr>
          <a:xfrm rot="0">
            <a:off x="734831" y="7444874"/>
            <a:ext cx="16524469" cy="1944370"/>
          </a:xfrm>
          <a:prstGeom prst="rect">
            <a:avLst/>
          </a:prstGeom>
        </p:spPr>
        <p:txBody>
          <a:bodyPr anchor="t" rtlCol="false" tIns="0" lIns="0" bIns="0" rIns="0">
            <a:spAutoFit/>
          </a:bodyPr>
          <a:lstStyle/>
          <a:p>
            <a:pPr algn="l">
              <a:lnSpc>
                <a:spcPts val="5179"/>
              </a:lnSpc>
            </a:pPr>
            <a:r>
              <a:rPr lang="en-US" sz="3699">
                <a:solidFill>
                  <a:srgbClr val="02336F"/>
                </a:solidFill>
                <a:latin typeface="Roboto"/>
                <a:ea typeface="Roboto"/>
                <a:cs typeface="Roboto"/>
                <a:sym typeface="Roboto"/>
              </a:rPr>
              <a:t>Hiện tượng "ảo giác" trong các mô hình ngôn ngữ lớn (LLM) được phân loại thành "</a:t>
            </a:r>
            <a:r>
              <a:rPr lang="en-US" sz="3699" b="true">
                <a:solidFill>
                  <a:srgbClr val="02336F"/>
                </a:solidFill>
                <a:latin typeface="Roboto Bold"/>
                <a:ea typeface="Roboto Bold"/>
                <a:cs typeface="Roboto Bold"/>
                <a:sym typeface="Roboto Bold"/>
              </a:rPr>
              <a:t>ảo giác về tính chính xác</a:t>
            </a:r>
            <a:r>
              <a:rPr lang="en-US" sz="3699">
                <a:solidFill>
                  <a:srgbClr val="02336F"/>
                </a:solidFill>
                <a:latin typeface="Roboto"/>
                <a:ea typeface="Roboto"/>
                <a:cs typeface="Roboto"/>
                <a:sym typeface="Roboto"/>
              </a:rPr>
              <a:t>" và "</a:t>
            </a:r>
            <a:r>
              <a:rPr lang="en-US" sz="3699" b="true">
                <a:solidFill>
                  <a:srgbClr val="02336F"/>
                </a:solidFill>
                <a:latin typeface="Roboto Bold"/>
                <a:ea typeface="Roboto Bold"/>
                <a:cs typeface="Roboto Bold"/>
                <a:sym typeface="Roboto Bold"/>
              </a:rPr>
              <a:t>ảo giác về tính trung thành</a:t>
            </a:r>
            <a:r>
              <a:rPr lang="en-US" sz="3699">
                <a:solidFill>
                  <a:srgbClr val="02336F"/>
                </a:solidFill>
                <a:latin typeface="Roboto"/>
                <a:ea typeface="Roboto"/>
                <a:cs typeface="Roboto"/>
                <a:sym typeface="Roboto"/>
              </a:rPr>
              <a:t>".</a:t>
            </a:r>
          </a:p>
          <a:p>
            <a:pPr algn="l">
              <a:lnSpc>
                <a:spcPts val="517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511339" y="212170"/>
            <a:ext cx="11316137" cy="1633059"/>
            <a:chOff x="0" y="0"/>
            <a:chExt cx="15088183" cy="2177412"/>
          </a:xfrm>
        </p:grpSpPr>
        <p:grpSp>
          <p:nvGrpSpPr>
            <p:cNvPr name="Group 6" id="6"/>
            <p:cNvGrpSpPr/>
            <p:nvPr/>
          </p:nvGrpSpPr>
          <p:grpSpPr>
            <a:xfrm rot="0">
              <a:off x="1624698" y="624365"/>
              <a:ext cx="314398" cy="920750"/>
              <a:chOff x="0" y="0"/>
              <a:chExt cx="314398" cy="920750"/>
            </a:xfrm>
          </p:grpSpPr>
          <p:sp>
            <p:nvSpPr>
              <p:cNvPr name="Freeform 7" id="7"/>
              <p:cNvSpPr/>
              <p:nvPr/>
            </p:nvSpPr>
            <p:spPr>
              <a:xfrm flipH="false" flipV="false" rot="0">
                <a:off x="19650" y="12700"/>
                <a:ext cx="275099" cy="895350"/>
              </a:xfrm>
              <a:custGeom>
                <a:avLst/>
                <a:gdLst/>
                <a:ahLst/>
                <a:cxnLst/>
                <a:rect r="r" b="b" t="t" l="l"/>
                <a:pathLst>
                  <a:path h="895350" w="275099">
                    <a:moveTo>
                      <a:pt x="0" y="0"/>
                    </a:moveTo>
                    <a:lnTo>
                      <a:pt x="275098" y="0"/>
                    </a:lnTo>
                    <a:lnTo>
                      <a:pt x="275098" y="895350"/>
                    </a:lnTo>
                    <a:lnTo>
                      <a:pt x="0" y="895350"/>
                    </a:lnTo>
                    <a:close/>
                  </a:path>
                </a:pathLst>
              </a:custGeom>
              <a:solidFill>
                <a:srgbClr val="84B311"/>
              </a:solidFill>
            </p:spPr>
          </p:sp>
          <p:sp>
            <p:nvSpPr>
              <p:cNvPr name="Freeform 8" id="8"/>
              <p:cNvSpPr/>
              <p:nvPr/>
            </p:nvSpPr>
            <p:spPr>
              <a:xfrm flipH="false" flipV="false" rot="0">
                <a:off x="0" y="0"/>
                <a:ext cx="314398" cy="920750"/>
              </a:xfrm>
              <a:custGeom>
                <a:avLst/>
                <a:gdLst/>
                <a:ahLst/>
                <a:cxnLst/>
                <a:rect r="r" b="b" t="t" l="l"/>
                <a:pathLst>
                  <a:path h="920750" w="314398">
                    <a:moveTo>
                      <a:pt x="19650" y="0"/>
                    </a:moveTo>
                    <a:lnTo>
                      <a:pt x="294748" y="0"/>
                    </a:lnTo>
                    <a:cubicBezTo>
                      <a:pt x="305556" y="0"/>
                      <a:pt x="314398" y="5715"/>
                      <a:pt x="314398" y="12700"/>
                    </a:cubicBezTo>
                    <a:lnTo>
                      <a:pt x="314398" y="908050"/>
                    </a:lnTo>
                    <a:cubicBezTo>
                      <a:pt x="314398" y="915035"/>
                      <a:pt x="305556" y="920750"/>
                      <a:pt x="294748" y="920750"/>
                    </a:cubicBezTo>
                    <a:lnTo>
                      <a:pt x="19650" y="920750"/>
                    </a:lnTo>
                    <a:cubicBezTo>
                      <a:pt x="8842" y="920750"/>
                      <a:pt x="0" y="915035"/>
                      <a:pt x="0" y="908050"/>
                    </a:cubicBezTo>
                    <a:lnTo>
                      <a:pt x="0" y="12700"/>
                    </a:lnTo>
                    <a:cubicBezTo>
                      <a:pt x="0" y="5715"/>
                      <a:pt x="8842" y="0"/>
                      <a:pt x="19650" y="0"/>
                    </a:cubicBezTo>
                    <a:moveTo>
                      <a:pt x="19650" y="25400"/>
                    </a:moveTo>
                    <a:lnTo>
                      <a:pt x="19650" y="12700"/>
                    </a:lnTo>
                    <a:lnTo>
                      <a:pt x="39300" y="12700"/>
                    </a:lnTo>
                    <a:lnTo>
                      <a:pt x="39300" y="908050"/>
                    </a:lnTo>
                    <a:lnTo>
                      <a:pt x="19650" y="908050"/>
                    </a:lnTo>
                    <a:lnTo>
                      <a:pt x="19650" y="895350"/>
                    </a:lnTo>
                    <a:lnTo>
                      <a:pt x="294748" y="895350"/>
                    </a:lnTo>
                    <a:lnTo>
                      <a:pt x="294748" y="908050"/>
                    </a:lnTo>
                    <a:lnTo>
                      <a:pt x="275099" y="908050"/>
                    </a:lnTo>
                    <a:lnTo>
                      <a:pt x="275099" y="12700"/>
                    </a:lnTo>
                    <a:lnTo>
                      <a:pt x="294748" y="12700"/>
                    </a:lnTo>
                    <a:lnTo>
                      <a:pt x="294748" y="25400"/>
                    </a:lnTo>
                    <a:lnTo>
                      <a:pt x="19650" y="25400"/>
                    </a:lnTo>
                    <a:close/>
                  </a:path>
                </a:pathLst>
              </a:custGeom>
              <a:solidFill>
                <a:srgbClr val="84B311"/>
              </a:solidFill>
            </p:spPr>
          </p:sp>
        </p:grpSp>
        <p:sp>
          <p:nvSpPr>
            <p:cNvPr name="TextBox 9" id="9"/>
            <p:cNvSpPr txBox="true"/>
            <p:nvPr/>
          </p:nvSpPr>
          <p:spPr>
            <a:xfrm rot="0">
              <a:off x="0" y="706534"/>
              <a:ext cx="1312613"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251182" y="85725"/>
              <a:ext cx="12837000"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Ảo giác về tính chính xác </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9300269" y="1913853"/>
            <a:ext cx="8024620" cy="7092467"/>
          </a:xfrm>
          <a:custGeom>
            <a:avLst/>
            <a:gdLst/>
            <a:ahLst/>
            <a:cxnLst/>
            <a:rect r="r" b="b" t="t" l="l"/>
            <a:pathLst>
              <a:path h="7092467" w="8024620">
                <a:moveTo>
                  <a:pt x="0" y="0"/>
                </a:moveTo>
                <a:lnTo>
                  <a:pt x="8024620" y="0"/>
                </a:lnTo>
                <a:lnTo>
                  <a:pt x="8024620" y="7092467"/>
                </a:lnTo>
                <a:lnTo>
                  <a:pt x="0" y="7092467"/>
                </a:lnTo>
                <a:lnTo>
                  <a:pt x="0" y="0"/>
                </a:lnTo>
                <a:close/>
              </a:path>
            </a:pathLst>
          </a:custGeom>
          <a:blipFill>
            <a:blip r:embed="rId4"/>
            <a:stretch>
              <a:fillRect l="0" t="0" r="0" b="0"/>
            </a:stretch>
          </a:blipFill>
        </p:spPr>
      </p:sp>
      <p:sp>
        <p:nvSpPr>
          <p:cNvPr name="TextBox 15" id="15"/>
          <p:cNvSpPr txBox="true"/>
          <p:nvPr/>
        </p:nvSpPr>
        <p:spPr>
          <a:xfrm rot="0">
            <a:off x="9720612" y="9229725"/>
            <a:ext cx="7183934" cy="297179"/>
          </a:xfrm>
          <a:prstGeom prst="rect">
            <a:avLst/>
          </a:prstGeom>
        </p:spPr>
        <p:txBody>
          <a:bodyPr anchor="t" rtlCol="false" tIns="0" lIns="0" bIns="0" rIns="0">
            <a:spAutoFit/>
          </a:bodyPr>
          <a:lstStyle/>
          <a:p>
            <a:pPr algn="ctr">
              <a:lnSpc>
                <a:spcPts val="2520"/>
              </a:lnSpc>
            </a:pPr>
            <a:r>
              <a:rPr lang="en-US" sz="1800" b="true">
                <a:solidFill>
                  <a:srgbClr val="02336F"/>
                </a:solidFill>
                <a:latin typeface="Canva Sans Bold"/>
                <a:ea typeface="Canva Sans Bold"/>
                <a:cs typeface="Canva Sans Bold"/>
                <a:sym typeface="Canva Sans Bold"/>
              </a:rPr>
              <a:t>Bảng phân loại các loại "ảo giác về tính chính xác" trong các LLM</a:t>
            </a:r>
          </a:p>
        </p:txBody>
      </p:sp>
      <p:sp>
        <p:nvSpPr>
          <p:cNvPr name="TextBox 16" id="16"/>
          <p:cNvSpPr txBox="true"/>
          <p:nvPr/>
        </p:nvSpPr>
        <p:spPr>
          <a:xfrm rot="0">
            <a:off x="734831" y="2026265"/>
            <a:ext cx="7956411" cy="6800968"/>
          </a:xfrm>
          <a:prstGeom prst="rect">
            <a:avLst/>
          </a:prstGeom>
        </p:spPr>
        <p:txBody>
          <a:bodyPr anchor="t" rtlCol="false" tIns="0" lIns="0" bIns="0" rIns="0">
            <a:spAutoFit/>
          </a:bodyPr>
          <a:lstStyle/>
          <a:p>
            <a:pPr algn="l" marL="646696" indent="-323348" lvl="1">
              <a:lnSpc>
                <a:spcPts val="4193"/>
              </a:lnSpc>
              <a:buFont typeface="Arial"/>
              <a:buChar char="•"/>
            </a:pPr>
            <a:r>
              <a:rPr lang="en-US" b="true" sz="2995" spc="26">
                <a:solidFill>
                  <a:srgbClr val="02336F"/>
                </a:solidFill>
                <a:latin typeface="Roboto Bold"/>
                <a:ea typeface="Roboto Bold"/>
                <a:cs typeface="Roboto Bold"/>
                <a:sym typeface="Roboto Bold"/>
              </a:rPr>
              <a:t>Ảo giác về tính chính xác</a:t>
            </a:r>
            <a:r>
              <a:rPr lang="en-US" sz="2995" spc="26">
                <a:solidFill>
                  <a:srgbClr val="02336F"/>
                </a:solidFill>
                <a:latin typeface="Roboto"/>
                <a:ea typeface="Roboto"/>
                <a:cs typeface="Roboto"/>
                <a:sym typeface="Roboto"/>
              </a:rPr>
              <a:t> trong các mô hình ngôn ngữ lớn (LLM) là hiện tượng mô hình cung cấp thông tin nghe có vẻ đúng và đáng tin cậy, nhưng thực tế lại sai lệch hoặc không có cơ sở.</a:t>
            </a:r>
          </a:p>
          <a:p>
            <a:pPr algn="l" marL="646696" indent="-323348" lvl="1">
              <a:lnSpc>
                <a:spcPts val="4193"/>
              </a:lnSpc>
              <a:buFont typeface="Arial"/>
              <a:buChar char="•"/>
            </a:pPr>
            <a:r>
              <a:rPr lang="en-US" sz="2995" spc="26">
                <a:solidFill>
                  <a:srgbClr val="02336F"/>
                </a:solidFill>
                <a:latin typeface="Roboto"/>
                <a:ea typeface="Roboto"/>
                <a:cs typeface="Roboto"/>
                <a:sym typeface="Roboto"/>
              </a:rPr>
              <a:t> Điều này thường khiến người dùng nhầm lẫn và đánh giá sai về độ chính xác của mô hình. </a:t>
            </a:r>
          </a:p>
          <a:p>
            <a:pPr algn="l" marL="646696" indent="-323348" lvl="1">
              <a:lnSpc>
                <a:spcPts val="4193"/>
              </a:lnSpc>
              <a:buFont typeface="Arial"/>
              <a:buChar char="•"/>
            </a:pPr>
            <a:r>
              <a:rPr lang="en-US" sz="2995" spc="26">
                <a:solidFill>
                  <a:srgbClr val="02336F"/>
                </a:solidFill>
                <a:latin typeface="Roboto"/>
                <a:ea typeface="Roboto"/>
                <a:cs typeface="Roboto"/>
                <a:sym typeface="Roboto"/>
              </a:rPr>
              <a:t>Hiện tượng này xuất phát từ khả năng ngôn ngữ tự nhiên của LLM, giúp tạo ra nội dung trôi chảy nhưng không đảm bảo tính xác thực do thiếu cơ chế kiểm chứng thông tin.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0"/>
            <a:ext cx="9010618" cy="2137884"/>
            <a:chOff x="0" y="0"/>
            <a:chExt cx="12014158" cy="2850512"/>
          </a:xfrm>
        </p:grpSpPr>
        <p:grpSp>
          <p:nvGrpSpPr>
            <p:cNvPr name="Group 6" id="6"/>
            <p:cNvGrpSpPr/>
            <p:nvPr/>
          </p:nvGrpSpPr>
          <p:grpSpPr>
            <a:xfrm rot="0">
              <a:off x="1293687" y="624365"/>
              <a:ext cx="250344" cy="920750"/>
              <a:chOff x="0" y="0"/>
              <a:chExt cx="250344" cy="920750"/>
            </a:xfrm>
          </p:grpSpPr>
          <p:sp>
            <p:nvSpPr>
              <p:cNvPr name="Freeform 7" id="7"/>
              <p:cNvSpPr/>
              <p:nvPr/>
            </p:nvSpPr>
            <p:spPr>
              <a:xfrm flipH="false" flipV="false" rot="0">
                <a:off x="15646" y="12700"/>
                <a:ext cx="219051" cy="895350"/>
              </a:xfrm>
              <a:custGeom>
                <a:avLst/>
                <a:gdLst/>
                <a:ahLst/>
                <a:cxnLst/>
                <a:rect r="r" b="b" t="t" l="l"/>
                <a:pathLst>
                  <a:path h="895350" w="219051">
                    <a:moveTo>
                      <a:pt x="0" y="0"/>
                    </a:moveTo>
                    <a:lnTo>
                      <a:pt x="219051" y="0"/>
                    </a:lnTo>
                    <a:lnTo>
                      <a:pt x="219051" y="895350"/>
                    </a:lnTo>
                    <a:lnTo>
                      <a:pt x="0" y="895350"/>
                    </a:lnTo>
                    <a:close/>
                  </a:path>
                </a:pathLst>
              </a:custGeom>
              <a:solidFill>
                <a:srgbClr val="84B311"/>
              </a:solidFill>
            </p:spPr>
          </p:sp>
          <p:sp>
            <p:nvSpPr>
              <p:cNvPr name="Freeform 8" id="8"/>
              <p:cNvSpPr/>
              <p:nvPr/>
            </p:nvSpPr>
            <p:spPr>
              <a:xfrm flipH="false" flipV="false" rot="0">
                <a:off x="0" y="0"/>
                <a:ext cx="250344" cy="920750"/>
              </a:xfrm>
              <a:custGeom>
                <a:avLst/>
                <a:gdLst/>
                <a:ahLst/>
                <a:cxnLst/>
                <a:rect r="r" b="b" t="t" l="l"/>
                <a:pathLst>
                  <a:path h="920750" w="250344">
                    <a:moveTo>
                      <a:pt x="15646" y="0"/>
                    </a:moveTo>
                    <a:lnTo>
                      <a:pt x="234697" y="0"/>
                    </a:lnTo>
                    <a:cubicBezTo>
                      <a:pt x="243303" y="0"/>
                      <a:pt x="250344" y="5715"/>
                      <a:pt x="250344" y="12700"/>
                    </a:cubicBezTo>
                    <a:lnTo>
                      <a:pt x="250344" y="908050"/>
                    </a:lnTo>
                    <a:cubicBezTo>
                      <a:pt x="250344" y="915035"/>
                      <a:pt x="243303" y="920750"/>
                      <a:pt x="234697" y="920750"/>
                    </a:cubicBezTo>
                    <a:lnTo>
                      <a:pt x="15646" y="920750"/>
                    </a:lnTo>
                    <a:cubicBezTo>
                      <a:pt x="7041" y="920750"/>
                      <a:pt x="0" y="915035"/>
                      <a:pt x="0" y="908050"/>
                    </a:cubicBezTo>
                    <a:lnTo>
                      <a:pt x="0" y="12700"/>
                    </a:lnTo>
                    <a:cubicBezTo>
                      <a:pt x="0" y="5715"/>
                      <a:pt x="7041" y="0"/>
                      <a:pt x="15646" y="0"/>
                    </a:cubicBezTo>
                    <a:moveTo>
                      <a:pt x="15646" y="25400"/>
                    </a:moveTo>
                    <a:lnTo>
                      <a:pt x="15646" y="12700"/>
                    </a:lnTo>
                    <a:lnTo>
                      <a:pt x="31293" y="12700"/>
                    </a:lnTo>
                    <a:lnTo>
                      <a:pt x="31293" y="908050"/>
                    </a:lnTo>
                    <a:lnTo>
                      <a:pt x="15646" y="908050"/>
                    </a:lnTo>
                    <a:lnTo>
                      <a:pt x="15646" y="895350"/>
                    </a:lnTo>
                    <a:lnTo>
                      <a:pt x="234697" y="895350"/>
                    </a:lnTo>
                    <a:lnTo>
                      <a:pt x="234697" y="908050"/>
                    </a:lnTo>
                    <a:lnTo>
                      <a:pt x="219051" y="908050"/>
                    </a:lnTo>
                    <a:lnTo>
                      <a:pt x="219051" y="12700"/>
                    </a:lnTo>
                    <a:lnTo>
                      <a:pt x="234697" y="12700"/>
                    </a:lnTo>
                    <a:lnTo>
                      <a:pt x="234697" y="25400"/>
                    </a:lnTo>
                    <a:lnTo>
                      <a:pt x="15646" y="25400"/>
                    </a:lnTo>
                    <a:close/>
                  </a:path>
                </a:pathLst>
              </a:custGeom>
              <a:solidFill>
                <a:srgbClr val="84B311"/>
              </a:solidFill>
            </p:spPr>
          </p:sp>
        </p:grpSp>
        <p:sp>
          <p:nvSpPr>
            <p:cNvPr name="TextBox 9" id="9"/>
            <p:cNvSpPr txBox="true"/>
            <p:nvPr/>
          </p:nvSpPr>
          <p:spPr>
            <a:xfrm rot="0">
              <a:off x="0" y="706534"/>
              <a:ext cx="1045185"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1792532" y="85725"/>
              <a:ext cx="10221625" cy="27647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Ảo giác về tính trung thành </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9745450" y="1390362"/>
            <a:ext cx="7513850" cy="8006024"/>
          </a:xfrm>
          <a:custGeom>
            <a:avLst/>
            <a:gdLst/>
            <a:ahLst/>
            <a:cxnLst/>
            <a:rect r="r" b="b" t="t" l="l"/>
            <a:pathLst>
              <a:path h="8006024" w="7513850">
                <a:moveTo>
                  <a:pt x="0" y="0"/>
                </a:moveTo>
                <a:lnTo>
                  <a:pt x="7513850" y="0"/>
                </a:lnTo>
                <a:lnTo>
                  <a:pt x="7513850" y="8006024"/>
                </a:lnTo>
                <a:lnTo>
                  <a:pt x="0" y="8006024"/>
                </a:lnTo>
                <a:lnTo>
                  <a:pt x="0" y="0"/>
                </a:lnTo>
                <a:close/>
              </a:path>
            </a:pathLst>
          </a:custGeom>
          <a:blipFill>
            <a:blip r:embed="rId4"/>
            <a:stretch>
              <a:fillRect l="0" t="0" r="0" b="0"/>
            </a:stretch>
          </a:blipFill>
        </p:spPr>
      </p:sp>
      <p:sp>
        <p:nvSpPr>
          <p:cNvPr name="TextBox 15" id="15"/>
          <p:cNvSpPr txBox="true"/>
          <p:nvPr/>
        </p:nvSpPr>
        <p:spPr>
          <a:xfrm rot="0">
            <a:off x="346807" y="3860260"/>
            <a:ext cx="8339877" cy="2990028"/>
          </a:xfrm>
          <a:prstGeom prst="rect">
            <a:avLst/>
          </a:prstGeom>
        </p:spPr>
        <p:txBody>
          <a:bodyPr anchor="t" rtlCol="false" tIns="0" lIns="0" bIns="0" rIns="0">
            <a:spAutoFit/>
          </a:bodyPr>
          <a:lstStyle/>
          <a:p>
            <a:pPr algn="l" marL="735653" indent="-367826" lvl="1">
              <a:lnSpc>
                <a:spcPts val="4770"/>
              </a:lnSpc>
              <a:buFont typeface="Arial"/>
              <a:buChar char="•"/>
            </a:pPr>
            <a:r>
              <a:rPr lang="en-US" sz="3407" spc="30">
                <a:solidFill>
                  <a:srgbClr val="02336F"/>
                </a:solidFill>
                <a:latin typeface="Roboto"/>
                <a:ea typeface="Roboto"/>
                <a:cs typeface="Roboto"/>
                <a:sym typeface="Roboto"/>
              </a:rPr>
              <a:t>Đây là những trường hợp khi mô hình tạo ra nội dung không trung thành hoặc không nhất quán với nội dung nguồn được cung cấp</a:t>
            </a:r>
          </a:p>
          <a:p>
            <a:pPr algn="l">
              <a:lnSpc>
                <a:spcPts val="4770"/>
              </a:lnSpc>
            </a:pPr>
          </a:p>
        </p:txBody>
      </p:sp>
      <p:sp>
        <p:nvSpPr>
          <p:cNvPr name="TextBox 16" id="16"/>
          <p:cNvSpPr txBox="true"/>
          <p:nvPr/>
        </p:nvSpPr>
        <p:spPr>
          <a:xfrm rot="0">
            <a:off x="9745450" y="9576435"/>
            <a:ext cx="7447806" cy="297179"/>
          </a:xfrm>
          <a:prstGeom prst="rect">
            <a:avLst/>
          </a:prstGeom>
        </p:spPr>
        <p:txBody>
          <a:bodyPr anchor="t" rtlCol="false" tIns="0" lIns="0" bIns="0" rIns="0">
            <a:spAutoFit/>
          </a:bodyPr>
          <a:lstStyle/>
          <a:p>
            <a:pPr algn="ctr">
              <a:lnSpc>
                <a:spcPts val="2520"/>
              </a:lnSpc>
            </a:pPr>
            <a:r>
              <a:rPr lang="en-US" sz="1800" b="true">
                <a:solidFill>
                  <a:srgbClr val="02336F"/>
                </a:solidFill>
                <a:latin typeface="Canva Sans Bold"/>
                <a:ea typeface="Canva Sans Bold"/>
                <a:cs typeface="Canva Sans Bold"/>
                <a:sym typeface="Canva Sans Bold"/>
              </a:rPr>
              <a:t>Bảng phân loại các loại "ảo giác về tính trung thành" trong các LLM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633059"/>
            <a:chOff x="0" y="0"/>
            <a:chExt cx="9751702" cy="2177412"/>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1454970" y="85725"/>
              <a:ext cx="8296731"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TextBox 14" id="14"/>
          <p:cNvSpPr txBox="true"/>
          <p:nvPr/>
        </p:nvSpPr>
        <p:spPr>
          <a:xfrm rot="0">
            <a:off x="4510928" y="1311414"/>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Nguyên nhân gây ra ảo giác trong LLM</a:t>
            </a:r>
          </a:p>
        </p:txBody>
      </p:sp>
      <p:sp>
        <p:nvSpPr>
          <p:cNvPr name="TextBox 15" id="15"/>
          <p:cNvSpPr txBox="true"/>
          <p:nvPr/>
        </p:nvSpPr>
        <p:spPr>
          <a:xfrm rot="0">
            <a:off x="222664" y="2424702"/>
            <a:ext cx="18065336" cy="7132320"/>
          </a:xfrm>
          <a:prstGeom prst="rect">
            <a:avLst/>
          </a:prstGeom>
        </p:spPr>
        <p:txBody>
          <a:bodyPr anchor="t" rtlCol="false" tIns="0" lIns="0" bIns="0" rIns="0">
            <a:spAutoFit/>
          </a:bodyPr>
          <a:lstStyle/>
          <a:p>
            <a:pPr algn="l">
              <a:lnSpc>
                <a:spcPts val="3779"/>
              </a:lnSpc>
            </a:pPr>
            <a:r>
              <a:rPr lang="en-US" sz="2700" spc="24" b="true">
                <a:solidFill>
                  <a:srgbClr val="02336F"/>
                </a:solidFill>
                <a:latin typeface="Roboto Bold"/>
                <a:ea typeface="Roboto Bold"/>
                <a:cs typeface="Roboto Bold"/>
                <a:sym typeface="Roboto Bold"/>
              </a:rPr>
              <a:t>1. Nguồn dữ liệu sai sót</a:t>
            </a:r>
          </a:p>
          <a:p>
            <a:pPr algn="l" marL="582930" indent="-291465" lvl="1">
              <a:lnSpc>
                <a:spcPts val="3779"/>
              </a:lnSpc>
              <a:spcBef>
                <a:spcPct val="0"/>
              </a:spcBef>
              <a:buFont typeface="Arial"/>
              <a:buChar char="•"/>
            </a:pPr>
            <a:r>
              <a:rPr lang="en-US" sz="2700" spc="24">
                <a:solidFill>
                  <a:srgbClr val="02336F"/>
                </a:solidFill>
                <a:latin typeface="Roboto"/>
                <a:ea typeface="Roboto"/>
                <a:cs typeface="Roboto"/>
                <a:sym typeface="Roboto"/>
              </a:rPr>
              <a:t>Huấn luyện trên dữ liệu sai có thể dẫn đến các thông tin sai lệch.</a:t>
            </a:r>
          </a:p>
          <a:p>
            <a:pPr algn="l">
              <a:lnSpc>
                <a:spcPts val="3779"/>
              </a:lnSpc>
              <a:spcBef>
                <a:spcPct val="0"/>
              </a:spcBef>
            </a:pPr>
            <a:r>
              <a:rPr lang="en-US" b="true" sz="2700" spc="24">
                <a:solidFill>
                  <a:srgbClr val="02336F"/>
                </a:solidFill>
                <a:latin typeface="Roboto Bold"/>
                <a:ea typeface="Roboto Bold"/>
                <a:cs typeface="Roboto Bold"/>
                <a:sym typeface="Roboto Bold"/>
              </a:rPr>
              <a:t>2. Giới hạn kiến thức</a:t>
            </a:r>
          </a:p>
          <a:p>
            <a:pPr algn="l" marL="582930" indent="-291465" lvl="1">
              <a:lnSpc>
                <a:spcPts val="3779"/>
              </a:lnSpc>
              <a:spcBef>
                <a:spcPct val="0"/>
              </a:spcBef>
              <a:buFont typeface="Arial"/>
              <a:buChar char="•"/>
            </a:pPr>
            <a:r>
              <a:rPr lang="en-US" sz="2700" spc="24">
                <a:solidFill>
                  <a:srgbClr val="02336F"/>
                </a:solidFill>
                <a:latin typeface="Roboto"/>
                <a:ea typeface="Roboto"/>
                <a:cs typeface="Roboto"/>
                <a:sym typeface="Roboto"/>
              </a:rPr>
              <a:t>Thiếu thông tin cập nhật dẫn đến giới hạn trong các lĩnh vực chuyên biệt.</a:t>
            </a:r>
          </a:p>
          <a:p>
            <a:pPr algn="l">
              <a:lnSpc>
                <a:spcPts val="3779"/>
              </a:lnSpc>
              <a:spcBef>
                <a:spcPct val="0"/>
              </a:spcBef>
            </a:pPr>
            <a:r>
              <a:rPr lang="en-US" b="true" sz="2700" spc="24">
                <a:solidFill>
                  <a:srgbClr val="02336F"/>
                </a:solidFill>
                <a:latin typeface="Roboto Bold"/>
                <a:ea typeface="Roboto Bold"/>
                <a:cs typeface="Roboto Bold"/>
                <a:sym typeface="Roboto Bold"/>
              </a:rPr>
              <a:t>3. Vấn đề trong quá trình huấn luyện</a:t>
            </a:r>
          </a:p>
          <a:p>
            <a:pPr algn="l" marL="582930" indent="-291465" lvl="1">
              <a:lnSpc>
                <a:spcPts val="3779"/>
              </a:lnSpc>
              <a:spcBef>
                <a:spcPct val="0"/>
              </a:spcBef>
              <a:buFont typeface="Arial"/>
              <a:buChar char="•"/>
            </a:pPr>
            <a:r>
              <a:rPr lang="en-US" sz="2700" i="true" spc="24">
                <a:solidFill>
                  <a:srgbClr val="02336F"/>
                </a:solidFill>
                <a:latin typeface="Roboto Italics"/>
                <a:ea typeface="Roboto Italics"/>
                <a:cs typeface="Roboto Italics"/>
                <a:sym typeface="Roboto Italics"/>
              </a:rPr>
              <a:t>Lỗi kiến trúc:</a:t>
            </a:r>
            <a:r>
              <a:rPr lang="en-US" sz="2700" spc="24">
                <a:solidFill>
                  <a:srgbClr val="02336F"/>
                </a:solidFill>
                <a:latin typeface="Roboto"/>
                <a:ea typeface="Roboto"/>
                <a:cs typeface="Roboto"/>
                <a:sym typeface="Roboto"/>
              </a:rPr>
              <a:t> Biểu diễn đơn hướng có thể hạn chế sự hiểu biết ngữ cảnh.</a:t>
            </a:r>
          </a:p>
          <a:p>
            <a:pPr algn="l" marL="582930" indent="-291465" lvl="1">
              <a:lnSpc>
                <a:spcPts val="3779"/>
              </a:lnSpc>
              <a:spcBef>
                <a:spcPct val="0"/>
              </a:spcBef>
              <a:buFont typeface="Arial"/>
              <a:buChar char="•"/>
            </a:pPr>
            <a:r>
              <a:rPr lang="en-US" sz="2700" i="true" spc="24">
                <a:solidFill>
                  <a:srgbClr val="02336F"/>
                </a:solidFill>
                <a:latin typeface="Roboto Italics"/>
                <a:ea typeface="Roboto Italics"/>
                <a:cs typeface="Roboto Italics"/>
                <a:sym typeface="Roboto Italics"/>
              </a:rPr>
              <a:t>Thiên lệch phơi nhiễm:</a:t>
            </a:r>
            <a:r>
              <a:rPr lang="en-US" sz="2700" spc="24">
                <a:solidFill>
                  <a:srgbClr val="02336F"/>
                </a:solidFill>
                <a:latin typeface="Roboto"/>
                <a:ea typeface="Roboto"/>
                <a:cs typeface="Roboto"/>
                <a:sym typeface="Roboto"/>
              </a:rPr>
              <a:t> Sự khác biệt giữa huấn luyện và suy luận có thể gây ra các lỗi lan truyền.</a:t>
            </a:r>
          </a:p>
          <a:p>
            <a:pPr algn="l">
              <a:lnSpc>
                <a:spcPts val="3779"/>
              </a:lnSpc>
              <a:spcBef>
                <a:spcPct val="0"/>
              </a:spcBef>
            </a:pPr>
            <a:r>
              <a:rPr lang="en-US" b="true" sz="2700" spc="24">
                <a:solidFill>
                  <a:srgbClr val="02336F"/>
                </a:solidFill>
                <a:latin typeface="Roboto Bold"/>
                <a:ea typeface="Roboto Bold"/>
                <a:cs typeface="Roboto Bold"/>
                <a:sym typeface="Roboto Bold"/>
              </a:rPr>
              <a:t>4. Vấn đề căn chỉnh</a:t>
            </a:r>
          </a:p>
          <a:p>
            <a:pPr algn="l" marL="582930" indent="-291465" lvl="1">
              <a:lnSpc>
                <a:spcPts val="3779"/>
              </a:lnSpc>
              <a:spcBef>
                <a:spcPct val="0"/>
              </a:spcBef>
              <a:buFont typeface="Arial"/>
              <a:buChar char="•"/>
            </a:pPr>
            <a:r>
              <a:rPr lang="en-US" sz="2700" i="true" spc="24">
                <a:solidFill>
                  <a:srgbClr val="02336F"/>
                </a:solidFill>
                <a:latin typeface="Roboto Italics"/>
                <a:ea typeface="Roboto Italics"/>
                <a:cs typeface="Roboto Italics"/>
                <a:sym typeface="Roboto Italics"/>
              </a:rPr>
              <a:t>Căn chỉnh khả năng:</a:t>
            </a:r>
            <a:r>
              <a:rPr lang="en-US" sz="2700" spc="24">
                <a:solidFill>
                  <a:srgbClr val="02336F"/>
                </a:solidFill>
                <a:latin typeface="Roboto"/>
                <a:ea typeface="Roboto"/>
                <a:cs typeface="Roboto"/>
                <a:sym typeface="Roboto"/>
              </a:rPr>
              <a:t> Căn chỉnh LLM với các khả năng vượt quá dữ liệu huấn luyện có thể dẫn đến lỗi.</a:t>
            </a:r>
          </a:p>
          <a:p>
            <a:pPr algn="l" marL="582930" indent="-291465" lvl="1">
              <a:lnSpc>
                <a:spcPts val="3779"/>
              </a:lnSpc>
              <a:spcBef>
                <a:spcPct val="0"/>
              </a:spcBef>
              <a:buFont typeface="Arial"/>
              <a:buChar char="•"/>
            </a:pPr>
            <a:r>
              <a:rPr lang="en-US" sz="2700" i="true" spc="24">
                <a:solidFill>
                  <a:srgbClr val="02336F"/>
                </a:solidFill>
                <a:latin typeface="Roboto Italics"/>
                <a:ea typeface="Roboto Italics"/>
                <a:cs typeface="Roboto Italics"/>
                <a:sym typeface="Roboto Italics"/>
              </a:rPr>
              <a:t>Căn chỉnh niềm tin:</a:t>
            </a:r>
            <a:r>
              <a:rPr lang="en-US" sz="2700" spc="24">
                <a:solidFill>
                  <a:srgbClr val="02336F"/>
                </a:solidFill>
                <a:latin typeface="Roboto"/>
                <a:ea typeface="Roboto"/>
                <a:cs typeface="Roboto"/>
                <a:sym typeface="Roboto"/>
              </a:rPr>
              <a:t> Các đầu ra lệch khỏi niềm tin nội bộ của LLM, dẫn đến sự không chính xác.</a:t>
            </a:r>
          </a:p>
          <a:p>
            <a:pPr algn="l">
              <a:lnSpc>
                <a:spcPts val="3779"/>
              </a:lnSpc>
              <a:spcBef>
                <a:spcPct val="0"/>
              </a:spcBef>
            </a:pPr>
            <a:r>
              <a:rPr lang="en-US" b="true" sz="2700" spc="24">
                <a:solidFill>
                  <a:srgbClr val="02336F"/>
                </a:solidFill>
                <a:latin typeface="Roboto Bold"/>
                <a:ea typeface="Roboto Bold"/>
                <a:cs typeface="Roboto Bold"/>
                <a:sym typeface="Roboto Bold"/>
              </a:rPr>
              <a:t>5. Vấn đề trong quá trình suy luận</a:t>
            </a:r>
          </a:p>
          <a:p>
            <a:pPr algn="l" marL="582930" indent="-291465" lvl="1">
              <a:lnSpc>
                <a:spcPts val="3779"/>
              </a:lnSpc>
              <a:spcBef>
                <a:spcPct val="0"/>
              </a:spcBef>
              <a:buFont typeface="Arial"/>
              <a:buChar char="•"/>
            </a:pPr>
            <a:r>
              <a:rPr lang="en-US" sz="2700" i="true" spc="24">
                <a:solidFill>
                  <a:srgbClr val="02336F"/>
                </a:solidFill>
                <a:latin typeface="Roboto Italics"/>
                <a:ea typeface="Roboto Italics"/>
                <a:cs typeface="Roboto Italics"/>
                <a:sym typeface="Roboto Italics"/>
              </a:rPr>
              <a:t>Vấn đề decoding:</a:t>
            </a:r>
            <a:r>
              <a:rPr lang="en-US" sz="2700" spc="24">
                <a:solidFill>
                  <a:srgbClr val="02336F"/>
                </a:solidFill>
                <a:latin typeface="Roboto"/>
                <a:ea typeface="Roboto"/>
                <a:cs typeface="Roboto"/>
                <a:sym typeface="Roboto"/>
              </a:rPr>
              <a:t> Sự ngẫu nhiên trong quá trình lấy mẫu có thể dẫn đến các đầu ra không thường xuyên nhưng không chính xác.</a:t>
            </a:r>
          </a:p>
          <a:p>
            <a:pPr algn="l" marL="582930" indent="-291465" lvl="1">
              <a:lnSpc>
                <a:spcPts val="3779"/>
              </a:lnSpc>
              <a:spcBef>
                <a:spcPct val="0"/>
              </a:spcBef>
              <a:buFont typeface="Arial"/>
              <a:buChar char="•"/>
            </a:pPr>
            <a:r>
              <a:rPr lang="en-US" sz="2700" i="true" spc="24">
                <a:solidFill>
                  <a:srgbClr val="02336F"/>
                </a:solidFill>
                <a:latin typeface="Roboto Italics"/>
                <a:ea typeface="Roboto Italics"/>
                <a:cs typeface="Roboto Italics"/>
                <a:sym typeface="Roboto Italics"/>
              </a:rPr>
              <a:t>Biểu diễn giải mã không hoàn hảo:</a:t>
            </a:r>
            <a:r>
              <a:rPr lang="en-US" sz="2700" spc="24">
                <a:solidFill>
                  <a:srgbClr val="02336F"/>
                </a:solidFill>
                <a:latin typeface="Roboto"/>
                <a:ea typeface="Roboto"/>
                <a:cs typeface="Roboto"/>
                <a:sym typeface="Roboto"/>
              </a:rPr>
              <a:t> Quá phụ thuộc vào nội dung đã tạo ra một phần và giới hạn softmax..</a:t>
            </a:r>
          </a:p>
          <a:p>
            <a:pPr algn="l">
              <a:lnSpc>
                <a:spcPts val="377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633059"/>
            <a:chOff x="0" y="0"/>
            <a:chExt cx="9751702" cy="2177412"/>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1454970" y="85725"/>
              <a:ext cx="8296731"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TextBox 14" id="14"/>
          <p:cNvSpPr txBox="true"/>
          <p:nvPr/>
        </p:nvSpPr>
        <p:spPr>
          <a:xfrm rot="0">
            <a:off x="4510928" y="1311414"/>
            <a:ext cx="1034321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Retrieval-Augmented Generation</a:t>
            </a:r>
          </a:p>
        </p:txBody>
      </p:sp>
      <p:sp>
        <p:nvSpPr>
          <p:cNvPr name="TextBox 15" id="15"/>
          <p:cNvSpPr txBox="true"/>
          <p:nvPr/>
        </p:nvSpPr>
        <p:spPr>
          <a:xfrm rot="0">
            <a:off x="0" y="2491740"/>
            <a:ext cx="18288000" cy="5246370"/>
          </a:xfrm>
          <a:prstGeom prst="rect">
            <a:avLst/>
          </a:prstGeom>
        </p:spPr>
        <p:txBody>
          <a:bodyPr anchor="t" rtlCol="false" tIns="0" lIns="0" bIns="0" rIns="0">
            <a:spAutoFit/>
          </a:bodyPr>
          <a:lstStyle/>
          <a:p>
            <a:pPr algn="l" marL="582930" indent="-291465" lvl="1">
              <a:lnSpc>
                <a:spcPts val="3779"/>
              </a:lnSpc>
              <a:buFont typeface="Arial"/>
              <a:buChar char="•"/>
            </a:pPr>
            <a:r>
              <a:rPr lang="en-US" sz="2700" spc="24">
                <a:solidFill>
                  <a:srgbClr val="02336F"/>
                </a:solidFill>
                <a:latin typeface="Roboto"/>
                <a:ea typeface="Roboto"/>
                <a:cs typeface="Roboto"/>
                <a:sym typeface="Roboto"/>
              </a:rPr>
              <a:t>Để khắc phục vấn đề ảo giác, một phương pháp thay thế mang tên </a:t>
            </a:r>
            <a:r>
              <a:rPr lang="en-US" b="true" sz="2700" spc="24">
                <a:solidFill>
                  <a:srgbClr val="02336F"/>
                </a:solidFill>
                <a:latin typeface="Roboto Bold"/>
                <a:ea typeface="Roboto Bold"/>
                <a:cs typeface="Roboto Bold"/>
                <a:sym typeface="Roboto Bold"/>
              </a:rPr>
              <a:t>Corrective</a:t>
            </a:r>
            <a:r>
              <a:rPr lang="en-US" sz="2700" spc="24">
                <a:solidFill>
                  <a:srgbClr val="02336F"/>
                </a:solidFill>
                <a:latin typeface="Roboto"/>
                <a:ea typeface="Roboto"/>
                <a:cs typeface="Roboto"/>
                <a:sym typeface="Roboto"/>
              </a:rPr>
              <a:t> </a:t>
            </a:r>
            <a:r>
              <a:rPr lang="en-US" b="true" sz="2700" spc="24">
                <a:solidFill>
                  <a:srgbClr val="02336F"/>
                </a:solidFill>
                <a:latin typeface="Roboto Bold"/>
                <a:ea typeface="Roboto Bold"/>
                <a:cs typeface="Roboto Bold"/>
                <a:sym typeface="Roboto Bold"/>
              </a:rPr>
              <a:t>Retrieval-Augmented Generation (CRAG)</a:t>
            </a:r>
            <a:r>
              <a:rPr lang="en-US" sz="2700" spc="24">
                <a:solidFill>
                  <a:srgbClr val="02336F"/>
                </a:solidFill>
                <a:latin typeface="Roboto"/>
                <a:ea typeface="Roboto"/>
                <a:cs typeface="Roboto"/>
                <a:sym typeface="Roboto"/>
              </a:rPr>
              <a:t> đã được phát triển. Phương pháp này hoạt động bằng cách tạo chỉ mục cho từng đoạn văn trong tài liệu. Khi nhận được một truy vấn, hệ thống sẽ truy xuất các đoạn văn liên quan nhất và cung cấp chúng cho mô hình ngôn ngữ lớn như ChatGPT hoặc GPT-4. Việc chỉ cung cấp các đoạn văn có chọn lọc, thay vì toàn bộ tài liệu, giúp tránh tình trạng quá tải thông tin cho mô hình và cải thiện đáng kể chất lượng phản hồi.</a:t>
            </a:r>
          </a:p>
          <a:p>
            <a:pPr algn="l">
              <a:lnSpc>
                <a:spcPts val="3779"/>
              </a:lnSpc>
            </a:pPr>
          </a:p>
          <a:p>
            <a:pPr algn="l">
              <a:lnSpc>
                <a:spcPts val="3779"/>
              </a:lnSpc>
            </a:pPr>
          </a:p>
          <a:p>
            <a:pPr algn="l">
              <a:lnSpc>
                <a:spcPts val="3779"/>
              </a:lnSpc>
            </a:pPr>
          </a:p>
          <a:p>
            <a:pPr algn="l">
              <a:lnSpc>
                <a:spcPts val="3919"/>
              </a:lnSpc>
            </a:pPr>
          </a:p>
          <a:p>
            <a:pPr algn="l">
              <a:lnSpc>
                <a:spcPts val="3779"/>
              </a:lnSpc>
            </a:pPr>
          </a:p>
          <a:p>
            <a:pPr algn="l">
              <a:lnSpc>
                <a:spcPts val="3779"/>
              </a:lnSpc>
              <a:spcBef>
                <a:spcPct val="0"/>
              </a:spcBef>
            </a:pPr>
          </a:p>
        </p:txBody>
      </p:sp>
      <p:sp>
        <p:nvSpPr>
          <p:cNvPr name="TextBox 16" id="16"/>
          <p:cNvSpPr txBox="true"/>
          <p:nvPr/>
        </p:nvSpPr>
        <p:spPr>
          <a:xfrm rot="0">
            <a:off x="474388" y="5383458"/>
            <a:ext cx="11405235" cy="2846188"/>
          </a:xfrm>
          <a:prstGeom prst="rect">
            <a:avLst/>
          </a:prstGeom>
        </p:spPr>
        <p:txBody>
          <a:bodyPr anchor="t" rtlCol="false" tIns="0" lIns="0" bIns="0" rIns="0">
            <a:spAutoFit/>
          </a:bodyPr>
          <a:lstStyle/>
          <a:p>
            <a:pPr algn="l">
              <a:lnSpc>
                <a:spcPts val="3773"/>
              </a:lnSpc>
              <a:spcBef>
                <a:spcPct val="0"/>
              </a:spcBef>
            </a:pPr>
            <a:r>
              <a:rPr lang="en-US" sz="2695" spc="24">
                <a:solidFill>
                  <a:srgbClr val="02336F"/>
                </a:solidFill>
                <a:latin typeface="Roboto"/>
                <a:ea typeface="Roboto"/>
                <a:cs typeface="Roboto"/>
                <a:sym typeface="Roboto"/>
              </a:rPr>
              <a:t>Tổng qu</a:t>
            </a:r>
            <a:r>
              <a:rPr lang="en-US" sz="2695" spc="24">
                <a:solidFill>
                  <a:srgbClr val="02336F"/>
                </a:solidFill>
                <a:latin typeface="Roboto"/>
                <a:ea typeface="Roboto"/>
                <a:cs typeface="Roboto"/>
                <a:sym typeface="Roboto"/>
              </a:rPr>
              <a:t>an CRAG có 3 bước: </a:t>
            </a:r>
          </a:p>
          <a:p>
            <a:pPr algn="l">
              <a:lnSpc>
                <a:spcPts val="3773"/>
              </a:lnSpc>
              <a:spcBef>
                <a:spcPct val="0"/>
              </a:spcBef>
            </a:pPr>
          </a:p>
          <a:p>
            <a:pPr algn="l" marL="581928" indent="-290964" lvl="1">
              <a:lnSpc>
                <a:spcPts val="3773"/>
              </a:lnSpc>
              <a:spcBef>
                <a:spcPct val="0"/>
              </a:spcBef>
              <a:buFont typeface="Arial"/>
              <a:buChar char="•"/>
            </a:pPr>
            <a:r>
              <a:rPr lang="en-US" sz="2695" spc="24">
                <a:solidFill>
                  <a:srgbClr val="02336F"/>
                </a:solidFill>
                <a:latin typeface="Roboto"/>
                <a:ea typeface="Roboto"/>
                <a:cs typeface="Roboto"/>
                <a:sym typeface="Roboto"/>
              </a:rPr>
              <a:t>Bước 1: Ingestion (Biến đổi dữ liệu)</a:t>
            </a:r>
          </a:p>
          <a:p>
            <a:pPr algn="l" marL="581928" indent="-290964" lvl="1">
              <a:lnSpc>
                <a:spcPts val="3773"/>
              </a:lnSpc>
              <a:spcBef>
                <a:spcPct val="0"/>
              </a:spcBef>
              <a:buFont typeface="Arial"/>
              <a:buChar char="•"/>
            </a:pPr>
            <a:r>
              <a:rPr lang="en-US" sz="2695" spc="24">
                <a:solidFill>
                  <a:srgbClr val="02336F"/>
                </a:solidFill>
                <a:latin typeface="Roboto"/>
                <a:ea typeface="Roboto"/>
                <a:cs typeface="Roboto"/>
                <a:sym typeface="Roboto"/>
              </a:rPr>
              <a:t>Bước 2: Retrieval (Truy xuất thông tin)</a:t>
            </a:r>
          </a:p>
          <a:p>
            <a:pPr algn="l" marL="581928" indent="-290964" lvl="1">
              <a:lnSpc>
                <a:spcPts val="3773"/>
              </a:lnSpc>
              <a:spcBef>
                <a:spcPct val="0"/>
              </a:spcBef>
              <a:buFont typeface="Arial"/>
              <a:buChar char="•"/>
            </a:pPr>
            <a:r>
              <a:rPr lang="en-US" sz="2695" spc="24">
                <a:solidFill>
                  <a:srgbClr val="02336F"/>
                </a:solidFill>
                <a:latin typeface="Roboto"/>
                <a:ea typeface="Roboto"/>
                <a:cs typeface="Roboto"/>
                <a:sym typeface="Roboto"/>
              </a:rPr>
              <a:t>Bước 3: Synthesis/Response Generation (Tổng hợp và sinh câu trả lời)</a:t>
            </a:r>
          </a:p>
          <a:p>
            <a:pPr algn="l">
              <a:lnSpc>
                <a:spcPts val="3773"/>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633059"/>
            <a:chOff x="0" y="0"/>
            <a:chExt cx="9751702" cy="2177412"/>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1454970" y="85725"/>
              <a:ext cx="8296731"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3881944" y="1306868"/>
            <a:ext cx="10524111" cy="8432444"/>
          </a:xfrm>
          <a:custGeom>
            <a:avLst/>
            <a:gdLst/>
            <a:ahLst/>
            <a:cxnLst/>
            <a:rect r="r" b="b" t="t" l="l"/>
            <a:pathLst>
              <a:path h="8432444" w="10524111">
                <a:moveTo>
                  <a:pt x="0" y="0"/>
                </a:moveTo>
                <a:lnTo>
                  <a:pt x="10524112" y="0"/>
                </a:lnTo>
                <a:lnTo>
                  <a:pt x="10524112" y="8432444"/>
                </a:lnTo>
                <a:lnTo>
                  <a:pt x="0" y="8432444"/>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633059"/>
            <a:chOff x="0" y="0"/>
            <a:chExt cx="9751702" cy="2177412"/>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1454970" y="85725"/>
              <a:ext cx="8296731"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Ingestion</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2696649" y="5728933"/>
            <a:ext cx="12894703" cy="3546043"/>
          </a:xfrm>
          <a:custGeom>
            <a:avLst/>
            <a:gdLst/>
            <a:ahLst/>
            <a:cxnLst/>
            <a:rect r="r" b="b" t="t" l="l"/>
            <a:pathLst>
              <a:path h="3546043" w="12894703">
                <a:moveTo>
                  <a:pt x="0" y="0"/>
                </a:moveTo>
                <a:lnTo>
                  <a:pt x="12894702" y="0"/>
                </a:lnTo>
                <a:lnTo>
                  <a:pt x="12894702" y="3546043"/>
                </a:lnTo>
                <a:lnTo>
                  <a:pt x="0" y="3546043"/>
                </a:lnTo>
                <a:lnTo>
                  <a:pt x="0" y="0"/>
                </a:lnTo>
                <a:close/>
              </a:path>
            </a:pathLst>
          </a:custGeom>
          <a:blipFill>
            <a:blip r:embed="rId4"/>
            <a:stretch>
              <a:fillRect l="0" t="0" r="0" b="0"/>
            </a:stretch>
          </a:blipFill>
        </p:spPr>
      </p:sp>
      <p:sp>
        <p:nvSpPr>
          <p:cNvPr name="TextBox 15" id="15"/>
          <p:cNvSpPr txBox="true"/>
          <p:nvPr/>
        </p:nvSpPr>
        <p:spPr>
          <a:xfrm rot="0">
            <a:off x="514350" y="1595198"/>
            <a:ext cx="17773650" cy="4133735"/>
          </a:xfrm>
          <a:prstGeom prst="rect">
            <a:avLst/>
          </a:prstGeom>
        </p:spPr>
        <p:txBody>
          <a:bodyPr anchor="t" rtlCol="false" tIns="0" lIns="0" bIns="0" rIns="0">
            <a:spAutoFit/>
          </a:bodyPr>
          <a:lstStyle/>
          <a:p>
            <a:pPr algn="l">
              <a:lnSpc>
                <a:spcPts val="3751"/>
              </a:lnSpc>
            </a:pPr>
            <a:r>
              <a:rPr lang="en-US" sz="2679" spc="24" b="true">
                <a:solidFill>
                  <a:srgbClr val="02336F"/>
                </a:solidFill>
                <a:latin typeface="Roboto Bold"/>
                <a:ea typeface="Roboto Bold"/>
                <a:cs typeface="Roboto Bold"/>
                <a:sym typeface="Roboto Bold"/>
              </a:rPr>
              <a:t>Ingestion</a:t>
            </a:r>
            <a:r>
              <a:rPr lang="en-US" sz="2679" spc="24">
                <a:solidFill>
                  <a:srgbClr val="02336F"/>
                </a:solidFill>
                <a:latin typeface="Roboto"/>
                <a:ea typeface="Roboto"/>
                <a:cs typeface="Roboto"/>
                <a:sym typeface="Roboto"/>
              </a:rPr>
              <a:t> là quá trình biến đổi dữ liệu, bao gồm:</a:t>
            </a:r>
          </a:p>
          <a:p>
            <a:pPr algn="l">
              <a:lnSpc>
                <a:spcPts val="3611"/>
              </a:lnSpc>
              <a:spcBef>
                <a:spcPct val="0"/>
              </a:spcBef>
            </a:pPr>
            <a:r>
              <a:rPr lang="en-US" b="true" sz="2579" spc="23">
                <a:solidFill>
                  <a:srgbClr val="02336F"/>
                </a:solidFill>
                <a:latin typeface="Roboto Bold"/>
                <a:ea typeface="Roboto Bold"/>
                <a:cs typeface="Roboto Bold"/>
                <a:sym typeface="Roboto Bold"/>
              </a:rPr>
              <a:t>1. Chunking </a:t>
            </a:r>
            <a:r>
              <a:rPr lang="en-US" sz="2579" spc="23">
                <a:solidFill>
                  <a:srgbClr val="02336F"/>
                </a:solidFill>
                <a:latin typeface="Roboto"/>
                <a:ea typeface="Roboto"/>
                <a:cs typeface="Roboto"/>
                <a:sym typeface="Roboto"/>
              </a:rPr>
              <a:t>(phân đoạn): quá trình chia các prompts hoặc tài liệu thành các phần nhỏ hơn, gọi là </a:t>
            </a:r>
            <a:r>
              <a:rPr lang="en-US" b="true" sz="2579" spc="23">
                <a:solidFill>
                  <a:srgbClr val="02336F"/>
                </a:solidFill>
                <a:latin typeface="Roboto Bold"/>
                <a:ea typeface="Roboto Bold"/>
                <a:cs typeface="Roboto Bold"/>
                <a:sym typeface="Roboto Bold"/>
              </a:rPr>
              <a:t>chunks</a:t>
            </a:r>
            <a:r>
              <a:rPr lang="en-US" sz="2579" spc="23">
                <a:solidFill>
                  <a:srgbClr val="02336F"/>
                </a:solidFill>
                <a:latin typeface="Roboto"/>
                <a:ea typeface="Roboto"/>
                <a:cs typeface="Roboto"/>
                <a:sym typeface="Roboto"/>
              </a:rPr>
              <a:t> hoặc </a:t>
            </a:r>
            <a:r>
              <a:rPr lang="en-US" b="true" sz="2579" spc="23">
                <a:solidFill>
                  <a:srgbClr val="02336F"/>
                </a:solidFill>
                <a:latin typeface="Roboto Bold"/>
                <a:ea typeface="Roboto Bold"/>
                <a:cs typeface="Roboto Bold"/>
                <a:sym typeface="Roboto Bold"/>
              </a:rPr>
              <a:t>segments</a:t>
            </a:r>
            <a:r>
              <a:rPr lang="en-US" sz="2579" spc="23">
                <a:solidFill>
                  <a:srgbClr val="02336F"/>
                </a:solidFill>
                <a:latin typeface="Roboto"/>
                <a:ea typeface="Roboto"/>
                <a:cs typeface="Roboto"/>
                <a:sym typeface="Roboto"/>
              </a:rPr>
              <a:t>, sao cho mỗi phần vẫn mang ý nghĩa rõ ràng. Các chunks này thường được chia dựa trên kích thước cố định, chẳng hạn như số ký tự, câu hoặc đoạn văn cụ thể.</a:t>
            </a:r>
          </a:p>
          <a:p>
            <a:pPr algn="l">
              <a:lnSpc>
                <a:spcPts val="3611"/>
              </a:lnSpc>
              <a:spcBef>
                <a:spcPct val="0"/>
              </a:spcBef>
            </a:pPr>
            <a:r>
              <a:rPr lang="en-US" b="true" sz="2579" spc="23">
                <a:solidFill>
                  <a:srgbClr val="02336F"/>
                </a:solidFill>
                <a:latin typeface="Roboto Bold"/>
                <a:ea typeface="Roboto Bold"/>
                <a:cs typeface="Roboto Bold"/>
                <a:sym typeface="Roboto Bold"/>
              </a:rPr>
              <a:t>2. Embeddings: </a:t>
            </a:r>
            <a:r>
              <a:rPr lang="en-US" sz="2579" spc="23">
                <a:solidFill>
                  <a:srgbClr val="02336F"/>
                </a:solidFill>
                <a:latin typeface="Roboto"/>
                <a:ea typeface="Roboto"/>
                <a:cs typeface="Roboto"/>
                <a:sym typeface="Roboto"/>
              </a:rPr>
              <a:t>Cả câu truy vấn của user và các tài liệu trong kho tri thức được chuyển đổi thành một định dạng chung, cụ thể là không gian vector, nhằm so sánh mức độ liên quan giữa chúng.</a:t>
            </a:r>
          </a:p>
          <a:p>
            <a:pPr algn="l">
              <a:lnSpc>
                <a:spcPts val="3611"/>
              </a:lnSpc>
              <a:spcBef>
                <a:spcPct val="0"/>
              </a:spcBef>
            </a:pPr>
            <a:r>
              <a:rPr lang="en-US" b="true" sz="2579" spc="23">
                <a:solidFill>
                  <a:srgbClr val="02336F"/>
                </a:solidFill>
                <a:latin typeface="Roboto Bold"/>
                <a:ea typeface="Roboto Bold"/>
                <a:cs typeface="Roboto Bold"/>
                <a:sym typeface="Roboto Bold"/>
              </a:rPr>
              <a:t>3. Indexing: </a:t>
            </a:r>
            <a:r>
              <a:rPr lang="en-US" sz="2579" spc="23">
                <a:solidFill>
                  <a:srgbClr val="02336F"/>
                </a:solidFill>
                <a:latin typeface="Roboto"/>
                <a:ea typeface="Roboto"/>
                <a:cs typeface="Roboto"/>
                <a:sym typeface="Roboto"/>
              </a:rPr>
              <a:t>Các vector embedding được gán chỉ mục và lưu trữ trong cơ sở dữ liệu vector (vector database) để hỗ trợ việc tìm kiếm nhanh chóng và hiệu quả.</a:t>
            </a:r>
          </a:p>
          <a:p>
            <a:pPr algn="l">
              <a:lnSpc>
                <a:spcPts val="3611"/>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633059"/>
            <a:chOff x="0" y="0"/>
            <a:chExt cx="9751702" cy="2177412"/>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1454970" y="85725"/>
              <a:ext cx="8296731"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Retrieval</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5297863" y="4778003"/>
            <a:ext cx="7692273" cy="5519855"/>
          </a:xfrm>
          <a:custGeom>
            <a:avLst/>
            <a:gdLst/>
            <a:ahLst/>
            <a:cxnLst/>
            <a:rect r="r" b="b" t="t" l="l"/>
            <a:pathLst>
              <a:path h="5519855" w="7692273">
                <a:moveTo>
                  <a:pt x="0" y="0"/>
                </a:moveTo>
                <a:lnTo>
                  <a:pt x="7692274" y="0"/>
                </a:lnTo>
                <a:lnTo>
                  <a:pt x="7692274" y="5519855"/>
                </a:lnTo>
                <a:lnTo>
                  <a:pt x="0" y="5519855"/>
                </a:lnTo>
                <a:lnTo>
                  <a:pt x="0" y="0"/>
                </a:lnTo>
                <a:close/>
              </a:path>
            </a:pathLst>
          </a:custGeom>
          <a:blipFill>
            <a:blip r:embed="rId4"/>
            <a:stretch>
              <a:fillRect l="0" t="0" r="0" b="0"/>
            </a:stretch>
          </a:blipFill>
        </p:spPr>
      </p:sp>
      <p:sp>
        <p:nvSpPr>
          <p:cNvPr name="TextBox 15" id="15"/>
          <p:cNvSpPr txBox="true"/>
          <p:nvPr/>
        </p:nvSpPr>
        <p:spPr>
          <a:xfrm rot="0">
            <a:off x="514350" y="1595198"/>
            <a:ext cx="17773650" cy="3314585"/>
          </a:xfrm>
          <a:prstGeom prst="rect">
            <a:avLst/>
          </a:prstGeom>
        </p:spPr>
        <p:txBody>
          <a:bodyPr anchor="t" rtlCol="false" tIns="0" lIns="0" bIns="0" rIns="0">
            <a:spAutoFit/>
          </a:bodyPr>
          <a:lstStyle/>
          <a:p>
            <a:pPr algn="l">
              <a:lnSpc>
                <a:spcPts val="3751"/>
              </a:lnSpc>
            </a:pPr>
            <a:r>
              <a:rPr lang="en-US" sz="2679" spc="24" b="true">
                <a:solidFill>
                  <a:srgbClr val="02336F"/>
                </a:solidFill>
                <a:latin typeface="Roboto Bold"/>
                <a:ea typeface="Roboto Bold"/>
                <a:cs typeface="Roboto Bold"/>
                <a:sym typeface="Roboto Bold"/>
              </a:rPr>
              <a:t>Retrieval</a:t>
            </a:r>
            <a:r>
              <a:rPr lang="en-US" sz="2679" spc="24">
                <a:solidFill>
                  <a:srgbClr val="02336F"/>
                </a:solidFill>
                <a:latin typeface="Roboto"/>
                <a:ea typeface="Roboto"/>
                <a:cs typeface="Roboto"/>
                <a:sym typeface="Roboto"/>
              </a:rPr>
              <a:t> (truy xuất) là quá trình tìm kiếm và lấy thông tin từ một kho dữ liệu hoặc cơ sở dữ liệu lớn.</a:t>
            </a:r>
          </a:p>
          <a:p>
            <a:pPr algn="l">
              <a:lnSpc>
                <a:spcPts val="3751"/>
              </a:lnSpc>
            </a:pPr>
            <a:r>
              <a:rPr lang="en-US" sz="2679" spc="24">
                <a:solidFill>
                  <a:srgbClr val="02336F"/>
                </a:solidFill>
                <a:latin typeface="Roboto"/>
                <a:ea typeface="Roboto"/>
                <a:cs typeface="Roboto"/>
                <a:sym typeface="Roboto"/>
              </a:rPr>
              <a:t>Khi người dù</a:t>
            </a:r>
            <a:r>
              <a:rPr lang="en-US" sz="2679" spc="24">
                <a:solidFill>
                  <a:srgbClr val="02336F"/>
                </a:solidFill>
                <a:latin typeface="Roboto"/>
                <a:ea typeface="Roboto"/>
                <a:cs typeface="Roboto"/>
                <a:sym typeface="Roboto"/>
              </a:rPr>
              <a:t>ng đặt một câu hỏi:</a:t>
            </a:r>
          </a:p>
          <a:p>
            <a:pPr algn="l" marL="578511" indent="-289256" lvl="1">
              <a:lnSpc>
                <a:spcPts val="3751"/>
              </a:lnSpc>
              <a:spcBef>
                <a:spcPct val="0"/>
              </a:spcBef>
              <a:buFont typeface="Arial"/>
              <a:buChar char="•"/>
            </a:pPr>
            <a:r>
              <a:rPr lang="en-US" sz="2679" spc="24">
                <a:solidFill>
                  <a:srgbClr val="02336F"/>
                </a:solidFill>
                <a:latin typeface="Roboto"/>
                <a:ea typeface="Roboto"/>
                <a:cs typeface="Roboto"/>
                <a:sym typeface="Roboto"/>
              </a:rPr>
              <a:t>Đầu vào (input) sẽ được chuyển đổi thành một vector (query vector) thông</a:t>
            </a:r>
            <a:r>
              <a:rPr lang="en-US" sz="2679" spc="24">
                <a:solidFill>
                  <a:srgbClr val="02336F"/>
                </a:solidFill>
                <a:latin typeface="Roboto"/>
                <a:ea typeface="Roboto"/>
                <a:cs typeface="Roboto"/>
                <a:sym typeface="Roboto"/>
              </a:rPr>
              <a:t> qua embedding model đã được huấn luyện ở phần trước.</a:t>
            </a:r>
          </a:p>
          <a:p>
            <a:pPr algn="l" marL="578511" indent="-289256" lvl="1">
              <a:lnSpc>
                <a:spcPts val="3751"/>
              </a:lnSpc>
              <a:spcBef>
                <a:spcPct val="0"/>
              </a:spcBef>
              <a:buFont typeface="Arial"/>
              <a:buChar char="•"/>
            </a:pPr>
            <a:r>
              <a:rPr lang="en-US" sz="2679" spc="24">
                <a:solidFill>
                  <a:srgbClr val="02336F"/>
                </a:solidFill>
                <a:latin typeface="Roboto"/>
                <a:ea typeface="Roboto"/>
                <a:cs typeface="Roboto"/>
                <a:sym typeface="Roboto"/>
              </a:rPr>
              <a:t>Query vector này sẽ được so khớp với tất cả các vectors trong cơ sở dữ liệu vector (vector database) để tìm ra những vector gần nhất, có khả năng chứa câu trả lời cho câu hỏi của người dùng.</a:t>
            </a:r>
          </a:p>
          <a:p>
            <a:pPr algn="l">
              <a:lnSpc>
                <a:spcPts val="3611"/>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47688"/>
            <a:chOff x="0" y="0"/>
            <a:chExt cx="24384000" cy="730250"/>
          </a:xfrm>
        </p:grpSpPr>
        <p:sp>
          <p:nvSpPr>
            <p:cNvPr name="Freeform 3" id="3"/>
            <p:cNvSpPr/>
            <p:nvPr/>
          </p:nvSpPr>
          <p:spPr>
            <a:xfrm flipH="false" flipV="false" rot="0">
              <a:off x="0" y="0"/>
              <a:ext cx="24384000" cy="730250"/>
            </a:xfrm>
            <a:custGeom>
              <a:avLst/>
              <a:gdLst/>
              <a:ahLst/>
              <a:cxnLst/>
              <a:rect r="r" b="b" t="t" l="l"/>
              <a:pathLst>
                <a:path h="730250" w="24384000">
                  <a:moveTo>
                    <a:pt x="0" y="0"/>
                  </a:moveTo>
                  <a:lnTo>
                    <a:pt x="24384000" y="0"/>
                  </a:lnTo>
                  <a:lnTo>
                    <a:pt x="24384000" y="730250"/>
                  </a:lnTo>
                  <a:lnTo>
                    <a:pt x="0" y="730250"/>
                  </a:lnTo>
                  <a:close/>
                </a:path>
              </a:pathLst>
            </a:custGeom>
            <a:solidFill>
              <a:srgbClr val="FFFFFF"/>
            </a:solidFill>
          </p:spPr>
        </p:sp>
        <p:sp>
          <p:nvSpPr>
            <p:cNvPr name="TextBox 4" id="4"/>
            <p:cNvSpPr txBox="true"/>
            <p:nvPr/>
          </p:nvSpPr>
          <p:spPr>
            <a:xfrm>
              <a:off x="0" y="-9525"/>
              <a:ext cx="24384000" cy="739775"/>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208409" y="187755"/>
            <a:ext cx="6161514" cy="1103591"/>
            <a:chOff x="0" y="0"/>
            <a:chExt cx="8215352"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sp>
          <p:nvSpPr>
            <p:cNvPr name="TextBox 8" id="8"/>
            <p:cNvSpPr txBox="true"/>
            <p:nvPr/>
          </p:nvSpPr>
          <p:spPr>
            <a:xfrm rot="0">
              <a:off x="3589059" y="313755"/>
              <a:ext cx="4626293" cy="805845"/>
            </a:xfrm>
            <a:prstGeom prst="rect">
              <a:avLst/>
            </a:prstGeom>
          </p:spPr>
          <p:txBody>
            <a:bodyPr anchor="t" rtlCol="false" tIns="0" lIns="0" bIns="0" rIns="0">
              <a:spAutoFit/>
            </a:bodyPr>
            <a:lstStyle/>
            <a:p>
              <a:pPr algn="ctr">
                <a:lnSpc>
                  <a:spcPts val="2816"/>
                </a:lnSpc>
              </a:pPr>
              <a:r>
                <a:rPr lang="en-US" sz="2011" b="true">
                  <a:solidFill>
                    <a:srgbClr val="84B311"/>
                  </a:solidFill>
                  <a:latin typeface="Montserrat Bold"/>
                  <a:ea typeface="Montserrat Bold"/>
                  <a:cs typeface="Montserrat Bold"/>
                  <a:sym typeface="Montserrat Bold"/>
                </a:rPr>
                <a:t>VIỆN TRÍ TUỆ NHÂN TẠO</a:t>
              </a:r>
            </a:p>
            <a:p>
              <a:pPr algn="ctr">
                <a:lnSpc>
                  <a:spcPts val="2140"/>
                </a:lnSpc>
              </a:pPr>
              <a:r>
                <a:rPr lang="en-US" sz="1528" b="true">
                  <a:solidFill>
                    <a:srgbClr val="263F6C"/>
                  </a:solidFill>
                  <a:latin typeface="Montserrat Bold"/>
                  <a:ea typeface="Montserrat Bold"/>
                  <a:cs typeface="Montserrat Bold"/>
                  <a:sym typeface="Montserrat Bold"/>
                </a:rPr>
                <a:t>TRƯỜNG ĐẠI HỌC CÔNG NGHỆ</a:t>
              </a:r>
            </a:p>
          </p:txBody>
        </p:sp>
      </p:grpSp>
      <p:sp>
        <p:nvSpPr>
          <p:cNvPr name="TextBox 9" id="9"/>
          <p:cNvSpPr txBox="true"/>
          <p:nvPr/>
        </p:nvSpPr>
        <p:spPr>
          <a:xfrm rot="0">
            <a:off x="2715245" y="4025909"/>
            <a:ext cx="7428556" cy="937717"/>
          </a:xfrm>
          <a:prstGeom prst="rect">
            <a:avLst/>
          </a:prstGeom>
        </p:spPr>
        <p:txBody>
          <a:bodyPr anchor="t" rtlCol="false" tIns="0" lIns="0" bIns="0" rIns="0">
            <a:spAutoFit/>
          </a:bodyPr>
          <a:lstStyle/>
          <a:p>
            <a:pPr algn="l">
              <a:lnSpc>
                <a:spcPts val="8066"/>
              </a:lnSpc>
            </a:pPr>
            <a:r>
              <a:rPr lang="en-US" sz="4383">
                <a:solidFill>
                  <a:srgbClr val="02336F"/>
                </a:solidFill>
                <a:latin typeface="Roboto"/>
                <a:ea typeface="Roboto"/>
                <a:cs typeface="Roboto"/>
                <a:sym typeface="Roboto"/>
              </a:rPr>
              <a:t>Nguyễn Gia Lộc</a:t>
            </a:r>
          </a:p>
        </p:txBody>
      </p:sp>
      <p:sp>
        <p:nvSpPr>
          <p:cNvPr name="Freeform 10" id="10"/>
          <p:cNvSpPr/>
          <p:nvPr/>
        </p:nvSpPr>
        <p:spPr>
          <a:xfrm flipH="false" flipV="false" rot="0">
            <a:off x="1844783" y="4162424"/>
            <a:ext cx="451587" cy="801202"/>
          </a:xfrm>
          <a:custGeom>
            <a:avLst/>
            <a:gdLst/>
            <a:ahLst/>
            <a:cxnLst/>
            <a:rect r="r" b="b" t="t" l="l"/>
            <a:pathLst>
              <a:path h="801202" w="451587">
                <a:moveTo>
                  <a:pt x="0" y="0"/>
                </a:moveTo>
                <a:lnTo>
                  <a:pt x="451587" y="0"/>
                </a:lnTo>
                <a:lnTo>
                  <a:pt x="451587" y="801203"/>
                </a:lnTo>
                <a:lnTo>
                  <a:pt x="0" y="801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831475" y="6950868"/>
            <a:ext cx="464895" cy="801202"/>
          </a:xfrm>
          <a:custGeom>
            <a:avLst/>
            <a:gdLst/>
            <a:ahLst/>
            <a:cxnLst/>
            <a:rect r="r" b="b" t="t" l="l"/>
            <a:pathLst>
              <a:path h="801202" w="464895">
                <a:moveTo>
                  <a:pt x="0" y="0"/>
                </a:moveTo>
                <a:lnTo>
                  <a:pt x="464895" y="0"/>
                </a:lnTo>
                <a:lnTo>
                  <a:pt x="464895" y="801203"/>
                </a:lnTo>
                <a:lnTo>
                  <a:pt x="0" y="8012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300401" y="4162424"/>
            <a:ext cx="455336" cy="772425"/>
          </a:xfrm>
          <a:custGeom>
            <a:avLst/>
            <a:gdLst/>
            <a:ahLst/>
            <a:cxnLst/>
            <a:rect r="r" b="b" t="t" l="l"/>
            <a:pathLst>
              <a:path h="772425" w="455336">
                <a:moveTo>
                  <a:pt x="0" y="0"/>
                </a:moveTo>
                <a:lnTo>
                  <a:pt x="455336" y="0"/>
                </a:lnTo>
                <a:lnTo>
                  <a:pt x="455336" y="772426"/>
                </a:lnTo>
                <a:lnTo>
                  <a:pt x="0" y="7724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247852" y="6979645"/>
            <a:ext cx="560435" cy="772425"/>
          </a:xfrm>
          <a:custGeom>
            <a:avLst/>
            <a:gdLst/>
            <a:ahLst/>
            <a:cxnLst/>
            <a:rect r="r" b="b" t="t" l="l"/>
            <a:pathLst>
              <a:path h="772425" w="560435">
                <a:moveTo>
                  <a:pt x="0" y="0"/>
                </a:moveTo>
                <a:lnTo>
                  <a:pt x="560434" y="0"/>
                </a:lnTo>
                <a:lnTo>
                  <a:pt x="560434" y="772426"/>
                </a:lnTo>
                <a:lnTo>
                  <a:pt x="0" y="7724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7012091" y="1600609"/>
            <a:ext cx="4277023" cy="1152224"/>
          </a:xfrm>
          <a:prstGeom prst="rect">
            <a:avLst/>
          </a:prstGeom>
        </p:spPr>
        <p:txBody>
          <a:bodyPr anchor="t" rtlCol="false" tIns="0" lIns="0" bIns="0" rIns="0">
            <a:spAutoFit/>
          </a:bodyPr>
          <a:lstStyle/>
          <a:p>
            <a:pPr algn="ctr">
              <a:lnSpc>
                <a:spcPts val="8877"/>
              </a:lnSpc>
            </a:pPr>
            <a:r>
              <a:rPr lang="en-US" sz="8219" b="true">
                <a:solidFill>
                  <a:srgbClr val="02336F"/>
                </a:solidFill>
                <a:latin typeface="TT Rounds Condensed Bold"/>
                <a:ea typeface="TT Rounds Condensed Bold"/>
                <a:cs typeface="TT Rounds Condensed Bold"/>
                <a:sym typeface="TT Rounds Condensed Bold"/>
              </a:rPr>
              <a:t>Members</a:t>
            </a:r>
          </a:p>
        </p:txBody>
      </p:sp>
      <p:sp>
        <p:nvSpPr>
          <p:cNvPr name="TextBox 15" id="15"/>
          <p:cNvSpPr txBox="true"/>
          <p:nvPr/>
        </p:nvSpPr>
        <p:spPr>
          <a:xfrm rot="0">
            <a:off x="2715245" y="6814353"/>
            <a:ext cx="6457668" cy="937717"/>
          </a:xfrm>
          <a:prstGeom prst="rect">
            <a:avLst/>
          </a:prstGeom>
        </p:spPr>
        <p:txBody>
          <a:bodyPr anchor="t" rtlCol="false" tIns="0" lIns="0" bIns="0" rIns="0">
            <a:spAutoFit/>
          </a:bodyPr>
          <a:lstStyle/>
          <a:p>
            <a:pPr algn="l">
              <a:lnSpc>
                <a:spcPts val="8066"/>
              </a:lnSpc>
            </a:pPr>
            <a:r>
              <a:rPr lang="en-US" sz="4383">
                <a:solidFill>
                  <a:srgbClr val="02336F"/>
                </a:solidFill>
                <a:latin typeface="Roboto"/>
                <a:ea typeface="Roboto"/>
                <a:cs typeface="Roboto"/>
                <a:sym typeface="Roboto"/>
              </a:rPr>
              <a:t>Vũ Minh Khải</a:t>
            </a:r>
          </a:p>
        </p:txBody>
      </p:sp>
      <p:sp>
        <p:nvSpPr>
          <p:cNvPr name="TextBox 16" id="16"/>
          <p:cNvSpPr txBox="true"/>
          <p:nvPr/>
        </p:nvSpPr>
        <p:spPr>
          <a:xfrm rot="0">
            <a:off x="11289114" y="4025909"/>
            <a:ext cx="5960955" cy="937717"/>
          </a:xfrm>
          <a:prstGeom prst="rect">
            <a:avLst/>
          </a:prstGeom>
        </p:spPr>
        <p:txBody>
          <a:bodyPr anchor="t" rtlCol="false" tIns="0" lIns="0" bIns="0" rIns="0">
            <a:spAutoFit/>
          </a:bodyPr>
          <a:lstStyle/>
          <a:p>
            <a:pPr algn="l">
              <a:lnSpc>
                <a:spcPts val="8066"/>
              </a:lnSpc>
            </a:pPr>
            <a:r>
              <a:rPr lang="en-US" sz="4383">
                <a:solidFill>
                  <a:srgbClr val="02336F"/>
                </a:solidFill>
                <a:latin typeface="Roboto"/>
                <a:ea typeface="Roboto"/>
                <a:cs typeface="Roboto"/>
                <a:sym typeface="Roboto"/>
              </a:rPr>
              <a:t>Đỗ Tiến Dũng</a:t>
            </a:r>
          </a:p>
        </p:txBody>
      </p:sp>
      <p:sp>
        <p:nvSpPr>
          <p:cNvPr name="TextBox 17" id="17"/>
          <p:cNvSpPr txBox="true"/>
          <p:nvPr/>
        </p:nvSpPr>
        <p:spPr>
          <a:xfrm rot="0">
            <a:off x="11289114" y="6758887"/>
            <a:ext cx="5212274" cy="937717"/>
          </a:xfrm>
          <a:prstGeom prst="rect">
            <a:avLst/>
          </a:prstGeom>
        </p:spPr>
        <p:txBody>
          <a:bodyPr anchor="t" rtlCol="false" tIns="0" lIns="0" bIns="0" rIns="0">
            <a:spAutoFit/>
          </a:bodyPr>
          <a:lstStyle/>
          <a:p>
            <a:pPr algn="l">
              <a:lnSpc>
                <a:spcPts val="8066"/>
              </a:lnSpc>
            </a:pPr>
            <a:r>
              <a:rPr lang="en-US" sz="4383">
                <a:solidFill>
                  <a:srgbClr val="02336F"/>
                </a:solidFill>
                <a:latin typeface="Roboto"/>
                <a:ea typeface="Roboto"/>
                <a:cs typeface="Roboto"/>
                <a:sym typeface="Roboto"/>
              </a:rPr>
              <a:t>Trần Đức Đăng Khôi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1682338" cy="1633059"/>
            <a:chOff x="0" y="0"/>
            <a:chExt cx="15576451" cy="2177412"/>
          </a:xfrm>
        </p:grpSpPr>
        <p:grpSp>
          <p:nvGrpSpPr>
            <p:cNvPr name="Group 6" id="6"/>
            <p:cNvGrpSpPr/>
            <p:nvPr/>
          </p:nvGrpSpPr>
          <p:grpSpPr>
            <a:xfrm rot="0">
              <a:off x="1677275" y="624365"/>
              <a:ext cx="324573" cy="920750"/>
              <a:chOff x="0" y="0"/>
              <a:chExt cx="324573" cy="920750"/>
            </a:xfrm>
          </p:grpSpPr>
          <p:sp>
            <p:nvSpPr>
              <p:cNvPr name="Freeform 7" id="7"/>
              <p:cNvSpPr/>
              <p:nvPr/>
            </p:nvSpPr>
            <p:spPr>
              <a:xfrm flipH="false" flipV="false" rot="0">
                <a:off x="20286" y="12700"/>
                <a:ext cx="284001" cy="895350"/>
              </a:xfrm>
              <a:custGeom>
                <a:avLst/>
                <a:gdLst/>
                <a:ahLst/>
                <a:cxnLst/>
                <a:rect r="r" b="b" t="t" l="l"/>
                <a:pathLst>
                  <a:path h="895350" w="284001">
                    <a:moveTo>
                      <a:pt x="0" y="0"/>
                    </a:moveTo>
                    <a:lnTo>
                      <a:pt x="284001" y="0"/>
                    </a:lnTo>
                    <a:lnTo>
                      <a:pt x="284001" y="895350"/>
                    </a:lnTo>
                    <a:lnTo>
                      <a:pt x="0" y="895350"/>
                    </a:lnTo>
                    <a:close/>
                  </a:path>
                </a:pathLst>
              </a:custGeom>
              <a:solidFill>
                <a:srgbClr val="84B311"/>
              </a:solidFill>
            </p:spPr>
          </p:sp>
          <p:sp>
            <p:nvSpPr>
              <p:cNvPr name="Freeform 8" id="8"/>
              <p:cNvSpPr/>
              <p:nvPr/>
            </p:nvSpPr>
            <p:spPr>
              <a:xfrm flipH="false" flipV="false" rot="0">
                <a:off x="0" y="0"/>
                <a:ext cx="324573" cy="920750"/>
              </a:xfrm>
              <a:custGeom>
                <a:avLst/>
                <a:gdLst/>
                <a:ahLst/>
                <a:cxnLst/>
                <a:rect r="r" b="b" t="t" l="l"/>
                <a:pathLst>
                  <a:path h="920750" w="324573">
                    <a:moveTo>
                      <a:pt x="20286" y="0"/>
                    </a:moveTo>
                    <a:lnTo>
                      <a:pt x="304287" y="0"/>
                    </a:lnTo>
                    <a:cubicBezTo>
                      <a:pt x="315444" y="0"/>
                      <a:pt x="324573" y="5715"/>
                      <a:pt x="324573" y="12700"/>
                    </a:cubicBezTo>
                    <a:lnTo>
                      <a:pt x="324573" y="908050"/>
                    </a:lnTo>
                    <a:cubicBezTo>
                      <a:pt x="324573" y="915035"/>
                      <a:pt x="315444" y="920750"/>
                      <a:pt x="304287" y="920750"/>
                    </a:cubicBezTo>
                    <a:lnTo>
                      <a:pt x="20286" y="920750"/>
                    </a:lnTo>
                    <a:cubicBezTo>
                      <a:pt x="9129" y="920750"/>
                      <a:pt x="0" y="915035"/>
                      <a:pt x="0" y="908050"/>
                    </a:cubicBezTo>
                    <a:lnTo>
                      <a:pt x="0" y="12700"/>
                    </a:lnTo>
                    <a:cubicBezTo>
                      <a:pt x="0" y="5715"/>
                      <a:pt x="9129" y="0"/>
                      <a:pt x="20286" y="0"/>
                    </a:cubicBezTo>
                    <a:moveTo>
                      <a:pt x="20286" y="25400"/>
                    </a:moveTo>
                    <a:lnTo>
                      <a:pt x="20286" y="12700"/>
                    </a:lnTo>
                    <a:lnTo>
                      <a:pt x="40572" y="12700"/>
                    </a:lnTo>
                    <a:lnTo>
                      <a:pt x="40572" y="908050"/>
                    </a:lnTo>
                    <a:lnTo>
                      <a:pt x="20286" y="908050"/>
                    </a:lnTo>
                    <a:lnTo>
                      <a:pt x="20286" y="895350"/>
                    </a:lnTo>
                    <a:lnTo>
                      <a:pt x="304287" y="895350"/>
                    </a:lnTo>
                    <a:lnTo>
                      <a:pt x="304287" y="908050"/>
                    </a:lnTo>
                    <a:lnTo>
                      <a:pt x="284001" y="908050"/>
                    </a:lnTo>
                    <a:lnTo>
                      <a:pt x="284001" y="12700"/>
                    </a:lnTo>
                    <a:lnTo>
                      <a:pt x="304287" y="12700"/>
                    </a:lnTo>
                    <a:lnTo>
                      <a:pt x="304287" y="25400"/>
                    </a:lnTo>
                    <a:lnTo>
                      <a:pt x="20286" y="25400"/>
                    </a:lnTo>
                    <a:close/>
                  </a:path>
                </a:pathLst>
              </a:custGeom>
              <a:solidFill>
                <a:srgbClr val="84B311"/>
              </a:solidFill>
            </p:spPr>
          </p:sp>
        </p:grpSp>
        <p:sp>
          <p:nvSpPr>
            <p:cNvPr name="TextBox 9" id="9"/>
            <p:cNvSpPr txBox="true"/>
            <p:nvPr/>
          </p:nvSpPr>
          <p:spPr>
            <a:xfrm rot="0">
              <a:off x="0" y="706534"/>
              <a:ext cx="135509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324033" y="85725"/>
              <a:ext cx="1325241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Augmentation &amp; Generation</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5122422" y="3383850"/>
            <a:ext cx="8043157" cy="6355462"/>
          </a:xfrm>
          <a:custGeom>
            <a:avLst/>
            <a:gdLst/>
            <a:ahLst/>
            <a:cxnLst/>
            <a:rect r="r" b="b" t="t" l="l"/>
            <a:pathLst>
              <a:path h="6355462" w="8043157">
                <a:moveTo>
                  <a:pt x="0" y="0"/>
                </a:moveTo>
                <a:lnTo>
                  <a:pt x="8043156" y="0"/>
                </a:lnTo>
                <a:lnTo>
                  <a:pt x="8043156" y="6355462"/>
                </a:lnTo>
                <a:lnTo>
                  <a:pt x="0" y="6355462"/>
                </a:lnTo>
                <a:lnTo>
                  <a:pt x="0" y="0"/>
                </a:lnTo>
                <a:close/>
              </a:path>
            </a:pathLst>
          </a:custGeom>
          <a:blipFill>
            <a:blip r:embed="rId4"/>
            <a:stretch>
              <a:fillRect l="0" t="0" r="0" b="0"/>
            </a:stretch>
          </a:blipFill>
        </p:spPr>
      </p:sp>
      <p:sp>
        <p:nvSpPr>
          <p:cNvPr name="TextBox 15" id="15"/>
          <p:cNvSpPr txBox="true"/>
          <p:nvPr/>
        </p:nvSpPr>
        <p:spPr>
          <a:xfrm rot="0">
            <a:off x="1028700" y="1763890"/>
            <a:ext cx="16409791" cy="2169160"/>
          </a:xfrm>
          <a:prstGeom prst="rect">
            <a:avLst/>
          </a:prstGeom>
        </p:spPr>
        <p:txBody>
          <a:bodyPr anchor="t" rtlCol="false" tIns="0" lIns="0" bIns="0" rIns="0">
            <a:spAutoFit/>
          </a:bodyPr>
          <a:lstStyle/>
          <a:p>
            <a:pPr algn="l">
              <a:lnSpc>
                <a:spcPts val="4339"/>
              </a:lnSpc>
            </a:pPr>
            <a:r>
              <a:rPr lang="en-US" sz="3099" spc="27">
                <a:solidFill>
                  <a:srgbClr val="02336F"/>
                </a:solidFill>
                <a:latin typeface="Roboto"/>
                <a:ea typeface="Roboto"/>
                <a:cs typeface="Roboto"/>
                <a:sym typeface="Roboto"/>
              </a:rPr>
              <a:t>Mô hình LLM thu thập câu hỏi của người dùng cùng với các thông tin liên quan từ vector database. Quá trình này kết hợp câu hỏi và dữ liệu đã được nhận diện để tạo ra câu trả lời phù hợp.</a:t>
            </a:r>
          </a:p>
          <a:p>
            <a:pPr algn="l">
              <a:lnSpc>
                <a:spcPts val="433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905165" cy="1633059"/>
            <a:chOff x="0" y="0"/>
            <a:chExt cx="18540220" cy="2177412"/>
          </a:xfrm>
        </p:grpSpPr>
        <p:grpSp>
          <p:nvGrpSpPr>
            <p:cNvPr name="Group 6" id="6"/>
            <p:cNvGrpSpPr/>
            <p:nvPr/>
          </p:nvGrpSpPr>
          <p:grpSpPr>
            <a:xfrm rot="0">
              <a:off x="1996414" y="624365"/>
              <a:ext cx="386330" cy="920750"/>
              <a:chOff x="0" y="0"/>
              <a:chExt cx="386330" cy="920750"/>
            </a:xfrm>
          </p:grpSpPr>
          <p:sp>
            <p:nvSpPr>
              <p:cNvPr name="Freeform 7" id="7"/>
              <p:cNvSpPr/>
              <p:nvPr/>
            </p:nvSpPr>
            <p:spPr>
              <a:xfrm flipH="false" flipV="false" rot="0">
                <a:off x="24146" y="12700"/>
                <a:ext cx="338039" cy="895350"/>
              </a:xfrm>
              <a:custGeom>
                <a:avLst/>
                <a:gdLst/>
                <a:ahLst/>
                <a:cxnLst/>
                <a:rect r="r" b="b" t="t" l="l"/>
                <a:pathLst>
                  <a:path h="895350" w="338039">
                    <a:moveTo>
                      <a:pt x="0" y="0"/>
                    </a:moveTo>
                    <a:lnTo>
                      <a:pt x="338038" y="0"/>
                    </a:lnTo>
                    <a:lnTo>
                      <a:pt x="338038" y="895350"/>
                    </a:lnTo>
                    <a:lnTo>
                      <a:pt x="0" y="895350"/>
                    </a:lnTo>
                    <a:close/>
                  </a:path>
                </a:pathLst>
              </a:custGeom>
              <a:solidFill>
                <a:srgbClr val="84B311"/>
              </a:solidFill>
            </p:spPr>
          </p:sp>
          <p:sp>
            <p:nvSpPr>
              <p:cNvPr name="Freeform 8" id="8"/>
              <p:cNvSpPr/>
              <p:nvPr/>
            </p:nvSpPr>
            <p:spPr>
              <a:xfrm flipH="false" flipV="false" rot="0">
                <a:off x="0" y="0"/>
                <a:ext cx="386330" cy="920750"/>
              </a:xfrm>
              <a:custGeom>
                <a:avLst/>
                <a:gdLst/>
                <a:ahLst/>
                <a:cxnLst/>
                <a:rect r="r" b="b" t="t" l="l"/>
                <a:pathLst>
                  <a:path h="920750" w="386330">
                    <a:moveTo>
                      <a:pt x="24146" y="0"/>
                    </a:moveTo>
                    <a:lnTo>
                      <a:pt x="362184" y="0"/>
                    </a:lnTo>
                    <a:cubicBezTo>
                      <a:pt x="375464" y="0"/>
                      <a:pt x="386330" y="5715"/>
                      <a:pt x="386330" y="12700"/>
                    </a:cubicBezTo>
                    <a:lnTo>
                      <a:pt x="386330" y="908050"/>
                    </a:lnTo>
                    <a:cubicBezTo>
                      <a:pt x="386330" y="915035"/>
                      <a:pt x="375464" y="920750"/>
                      <a:pt x="362184" y="920750"/>
                    </a:cubicBezTo>
                    <a:lnTo>
                      <a:pt x="24146" y="920750"/>
                    </a:lnTo>
                    <a:cubicBezTo>
                      <a:pt x="10866" y="920750"/>
                      <a:pt x="0" y="915035"/>
                      <a:pt x="0" y="908050"/>
                    </a:cubicBezTo>
                    <a:lnTo>
                      <a:pt x="0" y="12700"/>
                    </a:lnTo>
                    <a:cubicBezTo>
                      <a:pt x="0" y="5715"/>
                      <a:pt x="10866" y="0"/>
                      <a:pt x="24146" y="0"/>
                    </a:cubicBezTo>
                    <a:moveTo>
                      <a:pt x="24146" y="25400"/>
                    </a:moveTo>
                    <a:lnTo>
                      <a:pt x="24146" y="12700"/>
                    </a:lnTo>
                    <a:lnTo>
                      <a:pt x="48291" y="12700"/>
                    </a:lnTo>
                    <a:lnTo>
                      <a:pt x="48291" y="908050"/>
                    </a:lnTo>
                    <a:lnTo>
                      <a:pt x="24146" y="908050"/>
                    </a:lnTo>
                    <a:lnTo>
                      <a:pt x="24146" y="895350"/>
                    </a:lnTo>
                    <a:lnTo>
                      <a:pt x="362184" y="895350"/>
                    </a:lnTo>
                    <a:lnTo>
                      <a:pt x="362184" y="908050"/>
                    </a:lnTo>
                    <a:lnTo>
                      <a:pt x="338039" y="908050"/>
                    </a:lnTo>
                    <a:lnTo>
                      <a:pt x="338039" y="12700"/>
                    </a:lnTo>
                    <a:lnTo>
                      <a:pt x="362184" y="12700"/>
                    </a:lnTo>
                    <a:lnTo>
                      <a:pt x="362184" y="25400"/>
                    </a:lnTo>
                    <a:lnTo>
                      <a:pt x="24146" y="25400"/>
                    </a:lnTo>
                    <a:close/>
                  </a:path>
                </a:pathLst>
              </a:custGeom>
              <a:solidFill>
                <a:srgbClr val="84B311"/>
              </a:solidFill>
            </p:spPr>
          </p:sp>
        </p:grpSp>
        <p:sp>
          <p:nvSpPr>
            <p:cNvPr name="TextBox 9" id="9"/>
            <p:cNvSpPr txBox="true"/>
            <p:nvPr/>
          </p:nvSpPr>
          <p:spPr>
            <a:xfrm rot="0">
              <a:off x="0" y="706534"/>
              <a:ext cx="161292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66232" y="85725"/>
              <a:ext cx="1577398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Một số vấn đề và kỹ thuật nâng cao</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2361476" y="2282382"/>
            <a:ext cx="13130957" cy="3299153"/>
          </a:xfrm>
          <a:custGeom>
            <a:avLst/>
            <a:gdLst/>
            <a:ahLst/>
            <a:cxnLst/>
            <a:rect r="r" b="b" t="t" l="l"/>
            <a:pathLst>
              <a:path h="3299153" w="13130957">
                <a:moveTo>
                  <a:pt x="0" y="0"/>
                </a:moveTo>
                <a:lnTo>
                  <a:pt x="13130958" y="0"/>
                </a:lnTo>
                <a:lnTo>
                  <a:pt x="13130958" y="3299153"/>
                </a:lnTo>
                <a:lnTo>
                  <a:pt x="0" y="3299153"/>
                </a:lnTo>
                <a:lnTo>
                  <a:pt x="0" y="0"/>
                </a:lnTo>
                <a:close/>
              </a:path>
            </a:pathLst>
          </a:custGeom>
          <a:blipFill>
            <a:blip r:embed="rId4"/>
            <a:stretch>
              <a:fillRect l="0" t="0" r="0" b="0"/>
            </a:stretch>
          </a:blipFill>
        </p:spPr>
      </p:sp>
      <p:sp>
        <p:nvSpPr>
          <p:cNvPr name="TextBox 15" id="15"/>
          <p:cNvSpPr txBox="true"/>
          <p:nvPr/>
        </p:nvSpPr>
        <p:spPr>
          <a:xfrm rot="0">
            <a:off x="0" y="5797867"/>
            <a:ext cx="18288000" cy="4274820"/>
          </a:xfrm>
          <a:prstGeom prst="rect">
            <a:avLst/>
          </a:prstGeom>
        </p:spPr>
        <p:txBody>
          <a:bodyPr anchor="t" rtlCol="false" tIns="0" lIns="0" bIns="0" rIns="0">
            <a:spAutoFit/>
          </a:bodyPr>
          <a:lstStyle/>
          <a:p>
            <a:pPr algn="l" marL="582930" indent="-291465" lvl="1">
              <a:lnSpc>
                <a:spcPts val="3779"/>
              </a:lnSpc>
              <a:spcBef>
                <a:spcPct val="0"/>
              </a:spcBef>
              <a:buFont typeface="Arial"/>
              <a:buChar char="•"/>
            </a:pPr>
            <a:r>
              <a:rPr lang="en-US" b="true" sz="2700" spc="24">
                <a:solidFill>
                  <a:srgbClr val="02336F"/>
                </a:solidFill>
                <a:latin typeface="Roboto Bold"/>
                <a:ea typeface="Roboto Bold"/>
                <a:cs typeface="Roboto Bold"/>
                <a:sym typeface="Roboto Bold"/>
              </a:rPr>
              <a:t>Chunk Optimization:</a:t>
            </a:r>
            <a:r>
              <a:rPr lang="en-US" sz="2700" spc="24">
                <a:solidFill>
                  <a:srgbClr val="02336F"/>
                </a:solidFill>
                <a:latin typeface="Roboto"/>
                <a:ea typeface="Roboto"/>
                <a:cs typeface="Roboto"/>
                <a:sym typeface="Roboto"/>
              </a:rPr>
              <a:t> Tối ưu hóa kích thước và c</a:t>
            </a:r>
            <a:r>
              <a:rPr lang="en-US" sz="2700" spc="24">
                <a:solidFill>
                  <a:srgbClr val="02336F"/>
                </a:solidFill>
                <a:latin typeface="Roboto"/>
                <a:ea typeface="Roboto"/>
                <a:cs typeface="Roboto"/>
                <a:sym typeface="Roboto"/>
              </a:rPr>
              <a:t>ấu trúc của các đoạn văn bản (chunk) nhằm đảm bảo chúng không quá lớn cũng không quá nhỏ, giúp duy trì ngữ cảnh cần thiết mà không vượt quá giới hạn độ dài của mô hình ngôn ngữ lớn (LLM)</a:t>
            </a:r>
            <a:r>
              <a:rPr lang="en-US" sz="2700" spc="24">
                <a:solidFill>
                  <a:srgbClr val="02336F"/>
                </a:solidFill>
                <a:latin typeface="Roboto"/>
                <a:ea typeface="Roboto"/>
                <a:cs typeface="Roboto"/>
                <a:sym typeface="Roboto"/>
              </a:rPr>
              <a:t>. </a:t>
            </a:r>
          </a:p>
          <a:p>
            <a:pPr algn="l" marL="582930" indent="-291465" lvl="1">
              <a:lnSpc>
                <a:spcPts val="3779"/>
              </a:lnSpc>
              <a:spcBef>
                <a:spcPct val="0"/>
              </a:spcBef>
              <a:buFont typeface="Arial"/>
              <a:buChar char="•"/>
            </a:pPr>
            <a:r>
              <a:rPr lang="en-US" b="true" sz="2700" spc="24">
                <a:solidFill>
                  <a:srgbClr val="02336F"/>
                </a:solidFill>
                <a:latin typeface="Roboto Bold"/>
                <a:ea typeface="Roboto Bold"/>
                <a:cs typeface="Roboto Bold"/>
                <a:sym typeface="Roboto Bold"/>
              </a:rPr>
              <a:t>Embedding Fine-tuning:</a:t>
            </a:r>
            <a:r>
              <a:rPr lang="en-US" sz="2700" spc="24">
                <a:solidFill>
                  <a:srgbClr val="02336F"/>
                </a:solidFill>
                <a:latin typeface="Roboto"/>
                <a:ea typeface="Roboto"/>
                <a:cs typeface="Roboto"/>
                <a:sym typeface="Roboto"/>
              </a:rPr>
              <a:t> Tinh chỉnh embedding model giúp cải thiện khả năng hiểu ngữ nghĩa của dữ liệu được tạo chỉ mục, từ đó nâng cao khả năng khớp chính xác nội dung truy xuất với yêu cầu của ngườ</a:t>
            </a:r>
            <a:r>
              <a:rPr lang="en-US" sz="2700" spc="24">
                <a:solidFill>
                  <a:srgbClr val="02336F"/>
                </a:solidFill>
                <a:latin typeface="Roboto"/>
                <a:ea typeface="Roboto"/>
                <a:cs typeface="Roboto"/>
                <a:sym typeface="Roboto"/>
              </a:rPr>
              <a:t>i </a:t>
            </a:r>
            <a:r>
              <a:rPr lang="en-US" sz="2700" spc="24">
                <a:solidFill>
                  <a:srgbClr val="02336F"/>
                </a:solidFill>
                <a:latin typeface="Roboto"/>
                <a:ea typeface="Roboto"/>
                <a:cs typeface="Roboto"/>
                <a:sym typeface="Roboto"/>
              </a:rPr>
              <a:t>dùng. </a:t>
            </a:r>
          </a:p>
          <a:p>
            <a:pPr algn="l" marL="582930" indent="-291465" lvl="1">
              <a:lnSpc>
                <a:spcPts val="3779"/>
              </a:lnSpc>
              <a:spcBef>
                <a:spcPct val="0"/>
              </a:spcBef>
              <a:buFont typeface="Arial"/>
              <a:buChar char="•"/>
            </a:pPr>
            <a:r>
              <a:rPr lang="en-US" b="true" sz="2700" spc="24">
                <a:solidFill>
                  <a:srgbClr val="02336F"/>
                </a:solidFill>
                <a:latin typeface="Roboto Bold"/>
                <a:ea typeface="Roboto Bold"/>
                <a:cs typeface="Roboto Bold"/>
                <a:sym typeface="Roboto Bold"/>
              </a:rPr>
              <a:t>Multi-Representation:</a:t>
            </a:r>
            <a:r>
              <a:rPr lang="en-US" sz="2700" spc="24">
                <a:solidFill>
                  <a:srgbClr val="02336F"/>
                </a:solidFill>
                <a:latin typeface="Roboto"/>
                <a:ea typeface="Roboto"/>
                <a:cs typeface="Roboto"/>
                <a:sym typeface="Roboto"/>
              </a:rPr>
              <a:t> Phương pháp này cho p</a:t>
            </a:r>
            <a:r>
              <a:rPr lang="en-US" sz="2700" spc="24">
                <a:solidFill>
                  <a:srgbClr val="02336F"/>
                </a:solidFill>
                <a:latin typeface="Roboto"/>
                <a:ea typeface="Roboto"/>
                <a:cs typeface="Roboto"/>
                <a:sym typeface="Roboto"/>
              </a:rPr>
              <a:t>h</a:t>
            </a:r>
            <a:r>
              <a:rPr lang="en-US" sz="2700" spc="24">
                <a:solidFill>
                  <a:srgbClr val="02336F"/>
                </a:solidFill>
                <a:latin typeface="Roboto"/>
                <a:ea typeface="Roboto"/>
                <a:cs typeface="Roboto"/>
                <a:sym typeface="Roboto"/>
              </a:rPr>
              <a:t>ép chuyể</a:t>
            </a:r>
            <a:r>
              <a:rPr lang="en-US" sz="2700" spc="24">
                <a:solidFill>
                  <a:srgbClr val="02336F"/>
                </a:solidFill>
                <a:latin typeface="Roboto"/>
                <a:ea typeface="Roboto"/>
                <a:cs typeface="Roboto"/>
                <a:sym typeface="Roboto"/>
              </a:rPr>
              <a:t>n </a:t>
            </a:r>
            <a:r>
              <a:rPr lang="en-US" sz="2700" spc="24">
                <a:solidFill>
                  <a:srgbClr val="02336F"/>
                </a:solidFill>
                <a:latin typeface="Roboto"/>
                <a:ea typeface="Roboto"/>
                <a:cs typeface="Roboto"/>
                <a:sym typeface="Roboto"/>
              </a:rPr>
              <a:t>đổi tài </a:t>
            </a:r>
            <a:r>
              <a:rPr lang="en-US" sz="2700" spc="24">
                <a:solidFill>
                  <a:srgbClr val="02336F"/>
                </a:solidFill>
                <a:latin typeface="Roboto"/>
                <a:ea typeface="Roboto"/>
                <a:cs typeface="Roboto"/>
                <a:sym typeface="Roboto"/>
              </a:rPr>
              <a:t>l</a:t>
            </a:r>
            <a:r>
              <a:rPr lang="en-US" sz="2700" spc="24">
                <a:solidFill>
                  <a:srgbClr val="02336F"/>
                </a:solidFill>
                <a:latin typeface="Roboto"/>
                <a:ea typeface="Roboto"/>
                <a:cs typeface="Roboto"/>
                <a:sym typeface="Roboto"/>
              </a:rPr>
              <a:t>i</a:t>
            </a:r>
            <a:r>
              <a:rPr lang="en-US" sz="2700" spc="24">
                <a:solidFill>
                  <a:srgbClr val="02336F"/>
                </a:solidFill>
                <a:latin typeface="Roboto"/>
                <a:ea typeface="Roboto"/>
                <a:cs typeface="Roboto"/>
                <a:sym typeface="Roboto"/>
              </a:rPr>
              <a:t>ệ</a:t>
            </a:r>
            <a:r>
              <a:rPr lang="en-US" sz="2700" spc="24">
                <a:solidFill>
                  <a:srgbClr val="02336F"/>
                </a:solidFill>
                <a:latin typeface="Roboto"/>
                <a:ea typeface="Roboto"/>
                <a:cs typeface="Roboto"/>
                <a:sym typeface="Roboto"/>
              </a:rPr>
              <a:t>u thành </a:t>
            </a:r>
            <a:r>
              <a:rPr lang="en-US" sz="2700" spc="24">
                <a:solidFill>
                  <a:srgbClr val="02336F"/>
                </a:solidFill>
                <a:latin typeface="Roboto"/>
                <a:ea typeface="Roboto"/>
                <a:cs typeface="Roboto"/>
                <a:sym typeface="Roboto"/>
              </a:rPr>
              <a:t>c</a:t>
            </a:r>
            <a:r>
              <a:rPr lang="en-US" sz="2700" spc="24">
                <a:solidFill>
                  <a:srgbClr val="02336F"/>
                </a:solidFill>
                <a:latin typeface="Roboto"/>
                <a:ea typeface="Roboto"/>
                <a:cs typeface="Roboto"/>
                <a:sym typeface="Roboto"/>
              </a:rPr>
              <a:t>ác đơn vị truy xuất n</a:t>
            </a:r>
            <a:r>
              <a:rPr lang="en-US" sz="2700" spc="24">
                <a:solidFill>
                  <a:srgbClr val="02336F"/>
                </a:solidFill>
                <a:latin typeface="Roboto"/>
                <a:ea typeface="Roboto"/>
                <a:cs typeface="Roboto"/>
                <a:sym typeface="Roboto"/>
              </a:rPr>
              <a:t>h</a:t>
            </a:r>
            <a:r>
              <a:rPr lang="en-US" sz="2700" spc="24">
                <a:solidFill>
                  <a:srgbClr val="02336F"/>
                </a:solidFill>
                <a:latin typeface="Roboto"/>
                <a:ea typeface="Roboto"/>
                <a:cs typeface="Roboto"/>
                <a:sym typeface="Roboto"/>
              </a:rPr>
              <a:t>ỏ</a:t>
            </a:r>
            <a:r>
              <a:rPr lang="en-US" sz="2700" spc="24">
                <a:solidFill>
                  <a:srgbClr val="02336F"/>
                </a:solidFill>
                <a:latin typeface="Roboto"/>
                <a:ea typeface="Roboto"/>
                <a:cs typeface="Roboto"/>
                <a:sym typeface="Roboto"/>
              </a:rPr>
              <a:t> </a:t>
            </a:r>
            <a:r>
              <a:rPr lang="en-US" sz="2700" spc="24">
                <a:solidFill>
                  <a:srgbClr val="02336F"/>
                </a:solidFill>
                <a:latin typeface="Roboto"/>
                <a:ea typeface="Roboto"/>
                <a:cs typeface="Roboto"/>
                <a:sym typeface="Roboto"/>
              </a:rPr>
              <a:t>gọn, n</a:t>
            </a:r>
            <a:r>
              <a:rPr lang="en-US" sz="2700" spc="24">
                <a:solidFill>
                  <a:srgbClr val="02336F"/>
                </a:solidFill>
                <a:latin typeface="Roboto"/>
                <a:ea typeface="Roboto"/>
                <a:cs typeface="Roboto"/>
                <a:sym typeface="Roboto"/>
              </a:rPr>
              <a:t>h</a:t>
            </a:r>
            <a:r>
              <a:rPr lang="en-US" sz="2700" spc="24">
                <a:solidFill>
                  <a:srgbClr val="02336F"/>
                </a:solidFill>
                <a:latin typeface="Roboto"/>
                <a:ea typeface="Roboto"/>
                <a:cs typeface="Roboto"/>
                <a:sym typeface="Roboto"/>
              </a:rPr>
              <a:t>ư tóm tắt nộ</a:t>
            </a:r>
            <a:r>
              <a:rPr lang="en-US" sz="2700" spc="24">
                <a:solidFill>
                  <a:srgbClr val="02336F"/>
                </a:solidFill>
                <a:latin typeface="Roboto"/>
                <a:ea typeface="Roboto"/>
                <a:cs typeface="Roboto"/>
                <a:sym typeface="Roboto"/>
              </a:rPr>
              <a:t>i </a:t>
            </a:r>
            <a:r>
              <a:rPr lang="en-US" sz="2700" spc="24">
                <a:solidFill>
                  <a:srgbClr val="02336F"/>
                </a:solidFill>
                <a:latin typeface="Roboto"/>
                <a:ea typeface="Roboto"/>
                <a:cs typeface="Roboto"/>
                <a:sym typeface="Roboto"/>
              </a:rPr>
              <a:t>du</a:t>
            </a:r>
            <a:r>
              <a:rPr lang="en-US" sz="2700" spc="24">
                <a:solidFill>
                  <a:srgbClr val="02336F"/>
                </a:solidFill>
                <a:latin typeface="Roboto"/>
                <a:ea typeface="Roboto"/>
                <a:cs typeface="Roboto"/>
                <a:sym typeface="Roboto"/>
              </a:rPr>
              <a:t>n</a:t>
            </a:r>
            <a:r>
              <a:rPr lang="en-US" sz="2700" spc="24">
                <a:solidFill>
                  <a:srgbClr val="02336F"/>
                </a:solidFill>
                <a:latin typeface="Roboto"/>
                <a:ea typeface="Roboto"/>
                <a:cs typeface="Roboto"/>
                <a:sym typeface="Roboto"/>
              </a:rPr>
              <a:t>g, giúp cải t</a:t>
            </a:r>
            <a:r>
              <a:rPr lang="en-US" sz="2700" spc="24">
                <a:solidFill>
                  <a:srgbClr val="02336F"/>
                </a:solidFill>
                <a:latin typeface="Roboto"/>
                <a:ea typeface="Roboto"/>
                <a:cs typeface="Roboto"/>
                <a:sym typeface="Roboto"/>
              </a:rPr>
              <a:t>hi</a:t>
            </a:r>
            <a:r>
              <a:rPr lang="en-US" sz="2700" spc="24">
                <a:solidFill>
                  <a:srgbClr val="02336F"/>
                </a:solidFill>
                <a:latin typeface="Roboto"/>
                <a:ea typeface="Roboto"/>
                <a:cs typeface="Roboto"/>
                <a:sym typeface="Roboto"/>
              </a:rPr>
              <a:t>ện độ chính xác và tốc độ của quá trình truy xuất khi người dùng yêu cầu thông tin cụ thể từ một tài liệu lớn. </a:t>
            </a:r>
          </a:p>
          <a:p>
            <a:pPr algn="l">
              <a:lnSpc>
                <a:spcPts val="3779"/>
              </a:lnSpc>
              <a:spcBef>
                <a:spcPct val="0"/>
              </a:spcBef>
            </a:pPr>
          </a:p>
        </p:txBody>
      </p:sp>
      <p:sp>
        <p:nvSpPr>
          <p:cNvPr name="TextBox 16" id="16"/>
          <p:cNvSpPr txBox="true"/>
          <p:nvPr/>
        </p:nvSpPr>
        <p:spPr>
          <a:xfrm rot="0">
            <a:off x="-3155470" y="1311414"/>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1. Indexing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905165" cy="1633059"/>
            <a:chOff x="0" y="0"/>
            <a:chExt cx="18540220" cy="2177412"/>
          </a:xfrm>
        </p:grpSpPr>
        <p:grpSp>
          <p:nvGrpSpPr>
            <p:cNvPr name="Group 6" id="6"/>
            <p:cNvGrpSpPr/>
            <p:nvPr/>
          </p:nvGrpSpPr>
          <p:grpSpPr>
            <a:xfrm rot="0">
              <a:off x="1996414" y="624365"/>
              <a:ext cx="386330" cy="920750"/>
              <a:chOff x="0" y="0"/>
              <a:chExt cx="386330" cy="920750"/>
            </a:xfrm>
          </p:grpSpPr>
          <p:sp>
            <p:nvSpPr>
              <p:cNvPr name="Freeform 7" id="7"/>
              <p:cNvSpPr/>
              <p:nvPr/>
            </p:nvSpPr>
            <p:spPr>
              <a:xfrm flipH="false" flipV="false" rot="0">
                <a:off x="24146" y="12700"/>
                <a:ext cx="338039" cy="895350"/>
              </a:xfrm>
              <a:custGeom>
                <a:avLst/>
                <a:gdLst/>
                <a:ahLst/>
                <a:cxnLst/>
                <a:rect r="r" b="b" t="t" l="l"/>
                <a:pathLst>
                  <a:path h="895350" w="338039">
                    <a:moveTo>
                      <a:pt x="0" y="0"/>
                    </a:moveTo>
                    <a:lnTo>
                      <a:pt x="338038" y="0"/>
                    </a:lnTo>
                    <a:lnTo>
                      <a:pt x="338038" y="895350"/>
                    </a:lnTo>
                    <a:lnTo>
                      <a:pt x="0" y="895350"/>
                    </a:lnTo>
                    <a:close/>
                  </a:path>
                </a:pathLst>
              </a:custGeom>
              <a:solidFill>
                <a:srgbClr val="84B311"/>
              </a:solidFill>
            </p:spPr>
          </p:sp>
          <p:sp>
            <p:nvSpPr>
              <p:cNvPr name="Freeform 8" id="8"/>
              <p:cNvSpPr/>
              <p:nvPr/>
            </p:nvSpPr>
            <p:spPr>
              <a:xfrm flipH="false" flipV="false" rot="0">
                <a:off x="0" y="0"/>
                <a:ext cx="386330" cy="920750"/>
              </a:xfrm>
              <a:custGeom>
                <a:avLst/>
                <a:gdLst/>
                <a:ahLst/>
                <a:cxnLst/>
                <a:rect r="r" b="b" t="t" l="l"/>
                <a:pathLst>
                  <a:path h="920750" w="386330">
                    <a:moveTo>
                      <a:pt x="24146" y="0"/>
                    </a:moveTo>
                    <a:lnTo>
                      <a:pt x="362184" y="0"/>
                    </a:lnTo>
                    <a:cubicBezTo>
                      <a:pt x="375464" y="0"/>
                      <a:pt x="386330" y="5715"/>
                      <a:pt x="386330" y="12700"/>
                    </a:cubicBezTo>
                    <a:lnTo>
                      <a:pt x="386330" y="908050"/>
                    </a:lnTo>
                    <a:cubicBezTo>
                      <a:pt x="386330" y="915035"/>
                      <a:pt x="375464" y="920750"/>
                      <a:pt x="362184" y="920750"/>
                    </a:cubicBezTo>
                    <a:lnTo>
                      <a:pt x="24146" y="920750"/>
                    </a:lnTo>
                    <a:cubicBezTo>
                      <a:pt x="10866" y="920750"/>
                      <a:pt x="0" y="915035"/>
                      <a:pt x="0" y="908050"/>
                    </a:cubicBezTo>
                    <a:lnTo>
                      <a:pt x="0" y="12700"/>
                    </a:lnTo>
                    <a:cubicBezTo>
                      <a:pt x="0" y="5715"/>
                      <a:pt x="10866" y="0"/>
                      <a:pt x="24146" y="0"/>
                    </a:cubicBezTo>
                    <a:moveTo>
                      <a:pt x="24146" y="25400"/>
                    </a:moveTo>
                    <a:lnTo>
                      <a:pt x="24146" y="12700"/>
                    </a:lnTo>
                    <a:lnTo>
                      <a:pt x="48291" y="12700"/>
                    </a:lnTo>
                    <a:lnTo>
                      <a:pt x="48291" y="908050"/>
                    </a:lnTo>
                    <a:lnTo>
                      <a:pt x="24146" y="908050"/>
                    </a:lnTo>
                    <a:lnTo>
                      <a:pt x="24146" y="895350"/>
                    </a:lnTo>
                    <a:lnTo>
                      <a:pt x="362184" y="895350"/>
                    </a:lnTo>
                    <a:lnTo>
                      <a:pt x="362184" y="908050"/>
                    </a:lnTo>
                    <a:lnTo>
                      <a:pt x="338039" y="908050"/>
                    </a:lnTo>
                    <a:lnTo>
                      <a:pt x="338039" y="12700"/>
                    </a:lnTo>
                    <a:lnTo>
                      <a:pt x="362184" y="12700"/>
                    </a:lnTo>
                    <a:lnTo>
                      <a:pt x="362184" y="25400"/>
                    </a:lnTo>
                    <a:lnTo>
                      <a:pt x="24146" y="25400"/>
                    </a:lnTo>
                    <a:close/>
                  </a:path>
                </a:pathLst>
              </a:custGeom>
              <a:solidFill>
                <a:srgbClr val="84B311"/>
              </a:solidFill>
            </p:spPr>
          </p:sp>
        </p:grpSp>
        <p:sp>
          <p:nvSpPr>
            <p:cNvPr name="TextBox 9" id="9"/>
            <p:cNvSpPr txBox="true"/>
            <p:nvPr/>
          </p:nvSpPr>
          <p:spPr>
            <a:xfrm rot="0">
              <a:off x="0" y="706534"/>
              <a:ext cx="161292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66232" y="85725"/>
              <a:ext cx="1577398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Một số vấn đề và kỹ thuật nâng cao</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1706300" y="2672504"/>
            <a:ext cx="14875399" cy="3737444"/>
          </a:xfrm>
          <a:custGeom>
            <a:avLst/>
            <a:gdLst/>
            <a:ahLst/>
            <a:cxnLst/>
            <a:rect r="r" b="b" t="t" l="l"/>
            <a:pathLst>
              <a:path h="3737444" w="14875399">
                <a:moveTo>
                  <a:pt x="0" y="0"/>
                </a:moveTo>
                <a:lnTo>
                  <a:pt x="14875400" y="0"/>
                </a:lnTo>
                <a:lnTo>
                  <a:pt x="14875400" y="3737444"/>
                </a:lnTo>
                <a:lnTo>
                  <a:pt x="0" y="3737444"/>
                </a:lnTo>
                <a:lnTo>
                  <a:pt x="0" y="0"/>
                </a:lnTo>
                <a:close/>
              </a:path>
            </a:pathLst>
          </a:custGeom>
          <a:blipFill>
            <a:blip r:embed="rId4"/>
            <a:stretch>
              <a:fillRect l="0" t="0" r="0" b="0"/>
            </a:stretch>
          </a:blipFill>
        </p:spPr>
      </p:sp>
      <p:sp>
        <p:nvSpPr>
          <p:cNvPr name="TextBox 15" id="15"/>
          <p:cNvSpPr txBox="true"/>
          <p:nvPr/>
        </p:nvSpPr>
        <p:spPr>
          <a:xfrm rot="0">
            <a:off x="0" y="7016402"/>
            <a:ext cx="18288000" cy="2369820"/>
          </a:xfrm>
          <a:prstGeom prst="rect">
            <a:avLst/>
          </a:prstGeom>
        </p:spPr>
        <p:txBody>
          <a:bodyPr anchor="t" rtlCol="false" tIns="0" lIns="0" bIns="0" rIns="0">
            <a:spAutoFit/>
          </a:bodyPr>
          <a:lstStyle/>
          <a:p>
            <a:pPr algn="l"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Hierarchical Indexing: </a:t>
            </a:r>
            <a:r>
              <a:rPr lang="en-US" sz="2700" spc="24">
                <a:solidFill>
                  <a:srgbClr val="02336F"/>
                </a:solidFill>
                <a:latin typeface="Roboto"/>
                <a:ea typeface="Roboto"/>
                <a:cs typeface="Roboto"/>
                <a:sym typeface="Roboto"/>
              </a:rPr>
              <a:t>Áp dụng mô hình phân cấp như</a:t>
            </a:r>
            <a:r>
              <a:rPr lang="en-US" b="true" sz="2700" spc="24">
                <a:solidFill>
                  <a:srgbClr val="02336F"/>
                </a:solidFill>
                <a:latin typeface="Roboto Bold"/>
                <a:ea typeface="Roboto Bold"/>
                <a:cs typeface="Roboto Bold"/>
                <a:sym typeface="Roboto Bold"/>
              </a:rPr>
              <a:t> RAPTOR </a:t>
            </a:r>
            <a:r>
              <a:rPr lang="en-US" sz="2700" spc="24">
                <a:solidFill>
                  <a:srgbClr val="02336F"/>
                </a:solidFill>
                <a:latin typeface="Roboto"/>
                <a:ea typeface="Roboto"/>
                <a:cs typeface="Roboto"/>
                <a:sym typeface="Roboto"/>
              </a:rPr>
              <a:t>giúp tổ chức dữ liệu thành các cấp độ tổng hợp từ chi tiết đến tổng quát, từ đó cải thiện khả năng truy xuất thông tin dựa trên ngữ cảnh rộng hơn và chính xác hơn. </a:t>
            </a:r>
          </a:p>
          <a:p>
            <a:pPr algn="l"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Metadata Attachment: </a:t>
            </a:r>
            <a:r>
              <a:rPr lang="en-US" sz="2700" spc="24">
                <a:solidFill>
                  <a:srgbClr val="02336F"/>
                </a:solidFill>
                <a:latin typeface="Roboto"/>
                <a:ea typeface="Roboto"/>
                <a:cs typeface="Roboto"/>
                <a:sym typeface="Roboto"/>
              </a:rPr>
              <a:t>Thêm </a:t>
            </a:r>
            <a:r>
              <a:rPr lang="en-US" b="true" sz="2700" spc="24">
                <a:solidFill>
                  <a:srgbClr val="02336F"/>
                </a:solidFill>
                <a:latin typeface="Roboto Bold"/>
                <a:ea typeface="Roboto Bold"/>
                <a:cs typeface="Roboto Bold"/>
                <a:sym typeface="Roboto Bold"/>
              </a:rPr>
              <a:t>metadata</a:t>
            </a:r>
            <a:r>
              <a:rPr lang="en-US" sz="2700" spc="24">
                <a:solidFill>
                  <a:srgbClr val="02336F"/>
                </a:solidFill>
                <a:latin typeface="Roboto"/>
                <a:ea typeface="Roboto"/>
                <a:cs typeface="Roboto"/>
                <a:sym typeface="Roboto"/>
              </a:rPr>
              <a:t> vào từng chunk hoặc dữ liệu giúp tăng cường khả năng phân tích và phân loại thông tin, từ đó cho phép truy xuất dữ liệu một cách có hệ thống hơn. </a:t>
            </a:r>
          </a:p>
          <a:p>
            <a:pPr algn="l">
              <a:lnSpc>
                <a:spcPts val="3779"/>
              </a:lnSpc>
              <a:spcBef>
                <a:spcPct val="0"/>
              </a:spcBef>
            </a:pPr>
          </a:p>
        </p:txBody>
      </p:sp>
      <p:sp>
        <p:nvSpPr>
          <p:cNvPr name="TextBox 16" id="16"/>
          <p:cNvSpPr txBox="true"/>
          <p:nvPr/>
        </p:nvSpPr>
        <p:spPr>
          <a:xfrm rot="0">
            <a:off x="-3155470" y="1311414"/>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1. Indexing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798092" cy="1633059"/>
            <a:chOff x="0" y="0"/>
            <a:chExt cx="18397456" cy="2177412"/>
          </a:xfrm>
        </p:grpSpPr>
        <p:grpSp>
          <p:nvGrpSpPr>
            <p:cNvPr name="Group 6" id="6"/>
            <p:cNvGrpSpPr/>
            <p:nvPr/>
          </p:nvGrpSpPr>
          <p:grpSpPr>
            <a:xfrm rot="0">
              <a:off x="1981042" y="624365"/>
              <a:ext cx="383355" cy="920750"/>
              <a:chOff x="0" y="0"/>
              <a:chExt cx="383355" cy="920750"/>
            </a:xfrm>
          </p:grpSpPr>
          <p:sp>
            <p:nvSpPr>
              <p:cNvPr name="Freeform 7" id="7"/>
              <p:cNvSpPr/>
              <p:nvPr/>
            </p:nvSpPr>
            <p:spPr>
              <a:xfrm flipH="false" flipV="false" rot="0">
                <a:off x="23960" y="12700"/>
                <a:ext cx="335436" cy="895350"/>
              </a:xfrm>
              <a:custGeom>
                <a:avLst/>
                <a:gdLst/>
                <a:ahLst/>
                <a:cxnLst/>
                <a:rect r="r" b="b" t="t" l="l"/>
                <a:pathLst>
                  <a:path h="895350" w="335436">
                    <a:moveTo>
                      <a:pt x="0" y="0"/>
                    </a:moveTo>
                    <a:lnTo>
                      <a:pt x="335435" y="0"/>
                    </a:lnTo>
                    <a:lnTo>
                      <a:pt x="335435" y="895350"/>
                    </a:lnTo>
                    <a:lnTo>
                      <a:pt x="0" y="895350"/>
                    </a:lnTo>
                    <a:close/>
                  </a:path>
                </a:pathLst>
              </a:custGeom>
              <a:solidFill>
                <a:srgbClr val="84B311"/>
              </a:solidFill>
            </p:spPr>
          </p:sp>
          <p:sp>
            <p:nvSpPr>
              <p:cNvPr name="Freeform 8" id="8"/>
              <p:cNvSpPr/>
              <p:nvPr/>
            </p:nvSpPr>
            <p:spPr>
              <a:xfrm flipH="false" flipV="false" rot="0">
                <a:off x="0" y="0"/>
                <a:ext cx="383355" cy="920750"/>
              </a:xfrm>
              <a:custGeom>
                <a:avLst/>
                <a:gdLst/>
                <a:ahLst/>
                <a:cxnLst/>
                <a:rect r="r" b="b" t="t" l="l"/>
                <a:pathLst>
                  <a:path h="920750" w="383355">
                    <a:moveTo>
                      <a:pt x="23960" y="0"/>
                    </a:moveTo>
                    <a:lnTo>
                      <a:pt x="359395" y="0"/>
                    </a:lnTo>
                    <a:cubicBezTo>
                      <a:pt x="372573" y="0"/>
                      <a:pt x="383355" y="5715"/>
                      <a:pt x="383355" y="12700"/>
                    </a:cubicBezTo>
                    <a:lnTo>
                      <a:pt x="383355" y="908050"/>
                    </a:lnTo>
                    <a:cubicBezTo>
                      <a:pt x="383355" y="915035"/>
                      <a:pt x="372573" y="920750"/>
                      <a:pt x="359395" y="920750"/>
                    </a:cubicBezTo>
                    <a:lnTo>
                      <a:pt x="23960" y="920750"/>
                    </a:lnTo>
                    <a:cubicBezTo>
                      <a:pt x="10782" y="920750"/>
                      <a:pt x="0" y="915035"/>
                      <a:pt x="0" y="908050"/>
                    </a:cubicBezTo>
                    <a:lnTo>
                      <a:pt x="0" y="12700"/>
                    </a:lnTo>
                    <a:cubicBezTo>
                      <a:pt x="0" y="5715"/>
                      <a:pt x="10782" y="0"/>
                      <a:pt x="23960" y="0"/>
                    </a:cubicBezTo>
                    <a:moveTo>
                      <a:pt x="23960" y="25400"/>
                    </a:moveTo>
                    <a:lnTo>
                      <a:pt x="23960" y="12700"/>
                    </a:lnTo>
                    <a:lnTo>
                      <a:pt x="47919" y="12700"/>
                    </a:lnTo>
                    <a:lnTo>
                      <a:pt x="47919" y="908050"/>
                    </a:lnTo>
                    <a:lnTo>
                      <a:pt x="23960" y="908050"/>
                    </a:lnTo>
                    <a:lnTo>
                      <a:pt x="23960" y="895350"/>
                    </a:lnTo>
                    <a:lnTo>
                      <a:pt x="359395" y="895350"/>
                    </a:lnTo>
                    <a:lnTo>
                      <a:pt x="359395" y="908050"/>
                    </a:lnTo>
                    <a:lnTo>
                      <a:pt x="335436" y="908050"/>
                    </a:lnTo>
                    <a:lnTo>
                      <a:pt x="335436" y="12700"/>
                    </a:lnTo>
                    <a:lnTo>
                      <a:pt x="359395" y="12700"/>
                    </a:lnTo>
                    <a:lnTo>
                      <a:pt x="359395" y="25400"/>
                    </a:lnTo>
                    <a:lnTo>
                      <a:pt x="23960" y="25400"/>
                    </a:lnTo>
                    <a:close/>
                  </a:path>
                </a:pathLst>
              </a:custGeom>
              <a:solidFill>
                <a:srgbClr val="84B311"/>
              </a:solidFill>
            </p:spPr>
          </p:sp>
        </p:grpSp>
        <p:sp>
          <p:nvSpPr>
            <p:cNvPr name="TextBox 9" id="9"/>
            <p:cNvSpPr txBox="true"/>
            <p:nvPr/>
          </p:nvSpPr>
          <p:spPr>
            <a:xfrm rot="0">
              <a:off x="0" y="706534"/>
              <a:ext cx="160050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44931" y="85725"/>
              <a:ext cx="15652525"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Một số vấn đề và kỹ thuật nâng cao</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2927357" y="5143500"/>
            <a:ext cx="12583187" cy="4595812"/>
          </a:xfrm>
          <a:custGeom>
            <a:avLst/>
            <a:gdLst/>
            <a:ahLst/>
            <a:cxnLst/>
            <a:rect r="r" b="b" t="t" l="l"/>
            <a:pathLst>
              <a:path h="4595812" w="12583187">
                <a:moveTo>
                  <a:pt x="0" y="0"/>
                </a:moveTo>
                <a:lnTo>
                  <a:pt x="12583187" y="0"/>
                </a:lnTo>
                <a:lnTo>
                  <a:pt x="12583187" y="4595812"/>
                </a:lnTo>
                <a:lnTo>
                  <a:pt x="0" y="4595812"/>
                </a:lnTo>
                <a:lnTo>
                  <a:pt x="0" y="0"/>
                </a:lnTo>
                <a:close/>
              </a:path>
            </a:pathLst>
          </a:custGeom>
          <a:blipFill>
            <a:blip r:embed="rId4"/>
            <a:stretch>
              <a:fillRect l="0" t="0" r="0" b="0"/>
            </a:stretch>
          </a:blipFill>
        </p:spPr>
      </p:sp>
      <p:sp>
        <p:nvSpPr>
          <p:cNvPr name="TextBox 15" id="15"/>
          <p:cNvSpPr txBox="true"/>
          <p:nvPr/>
        </p:nvSpPr>
        <p:spPr>
          <a:xfrm rot="0">
            <a:off x="149902" y="2221643"/>
            <a:ext cx="18138098" cy="2846070"/>
          </a:xfrm>
          <a:prstGeom prst="rect">
            <a:avLst/>
          </a:prstGeom>
        </p:spPr>
        <p:txBody>
          <a:bodyPr anchor="t" rtlCol="false" tIns="0" lIns="0" bIns="0" rIns="0">
            <a:spAutoFit/>
          </a:bodyPr>
          <a:lstStyle/>
          <a:p>
            <a:pPr algn="l"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Vấn đề: </a:t>
            </a:r>
            <a:r>
              <a:rPr lang="en-US" sz="2700" spc="24">
                <a:solidFill>
                  <a:srgbClr val="02336F"/>
                </a:solidFill>
                <a:latin typeface="Roboto"/>
                <a:ea typeface="Roboto"/>
                <a:cs typeface="Roboto"/>
                <a:sym typeface="Roboto"/>
              </a:rPr>
              <a:t>Truy vấn của người dùng là một thách thức trong RAG. Nếu người dùng đưa ra một truy vấn không rõ ràng, các tài liệu được truy xuất cũng sẽ trở nên mơ hồ nếu sử dụng phương pháp tìm kiếm dựa trên độ tương đồng khoảng cách.</a:t>
            </a:r>
          </a:p>
          <a:p>
            <a:pPr algn="l">
              <a:lnSpc>
                <a:spcPts val="3779"/>
              </a:lnSpc>
            </a:pPr>
            <a:r>
              <a:rPr lang="en-US" sz="2700" spc="24">
                <a:solidFill>
                  <a:srgbClr val="02336F"/>
                </a:solidFill>
                <a:latin typeface="Roboto"/>
                <a:ea typeface="Roboto"/>
                <a:cs typeface="Roboto"/>
                <a:sym typeface="Roboto"/>
              </a:rPr>
              <a:t> </a:t>
            </a:r>
          </a:p>
          <a:p>
            <a:pPr algn="l">
              <a:lnSpc>
                <a:spcPts val="3779"/>
              </a:lnSpc>
            </a:pPr>
          </a:p>
          <a:p>
            <a:pPr algn="l">
              <a:lnSpc>
                <a:spcPts val="3779"/>
              </a:lnSpc>
              <a:spcBef>
                <a:spcPct val="0"/>
              </a:spcBef>
            </a:pPr>
          </a:p>
        </p:txBody>
      </p:sp>
      <p:sp>
        <p:nvSpPr>
          <p:cNvPr name="TextBox 16" id="16"/>
          <p:cNvSpPr txBox="true"/>
          <p:nvPr/>
        </p:nvSpPr>
        <p:spPr>
          <a:xfrm rot="0">
            <a:off x="-985068" y="1311414"/>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2. Một số vấn đề và giải pháp</a:t>
            </a:r>
          </a:p>
        </p:txBody>
      </p:sp>
      <p:sp>
        <p:nvSpPr>
          <p:cNvPr name="TextBox 17" id="17"/>
          <p:cNvSpPr txBox="true"/>
          <p:nvPr/>
        </p:nvSpPr>
        <p:spPr>
          <a:xfrm rot="0">
            <a:off x="734831" y="3905190"/>
            <a:ext cx="17776206" cy="1417438"/>
          </a:xfrm>
          <a:prstGeom prst="rect">
            <a:avLst/>
          </a:prstGeom>
        </p:spPr>
        <p:txBody>
          <a:bodyPr anchor="t" rtlCol="false" tIns="0" lIns="0" bIns="0" rIns="0">
            <a:spAutoFit/>
          </a:bodyPr>
          <a:lstStyle/>
          <a:p>
            <a:pPr algn="l">
              <a:lnSpc>
                <a:spcPts val="3773"/>
              </a:lnSpc>
              <a:spcBef>
                <a:spcPct val="0"/>
              </a:spcBef>
            </a:pPr>
            <a:r>
              <a:rPr lang="en-US" b="true" sz="2695" spc="24">
                <a:solidFill>
                  <a:srgbClr val="02336F"/>
                </a:solidFill>
                <a:latin typeface="Roboto Bold"/>
                <a:ea typeface="Roboto Bold"/>
                <a:cs typeface="Roboto Bold"/>
                <a:sym typeface="Roboto Bold"/>
              </a:rPr>
              <a:t>Multi-Query</a:t>
            </a:r>
            <a:r>
              <a:rPr lang="en-US" sz="2695" spc="24">
                <a:solidFill>
                  <a:srgbClr val="02336F"/>
                </a:solidFill>
                <a:latin typeface="Roboto"/>
                <a:ea typeface="Roboto"/>
                <a:cs typeface="Roboto"/>
                <a:sym typeface="Roboto"/>
              </a:rPr>
              <a:t>: Viết lại câu hỏi của người dùng từ nhiều góc độ khác nhau, sau đó truy xuất các tài liệu phù hợp cho mỗi phiên bản câu hỏi đã được thay đổi. Với mỗi câu hỏi đã viết lại, thu thập các tài liệu có mức độ liên quan cao nhất và kết hợp chúng lại thành một tài liệu duy nhất, sử dụng làm ngữ cảnh để trả lời câu hỏi.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819507" cy="1633059"/>
            <a:chOff x="0" y="0"/>
            <a:chExt cx="18426009" cy="2177412"/>
          </a:xfrm>
        </p:grpSpPr>
        <p:grpSp>
          <p:nvGrpSpPr>
            <p:cNvPr name="Group 6" id="6"/>
            <p:cNvGrpSpPr/>
            <p:nvPr/>
          </p:nvGrpSpPr>
          <p:grpSpPr>
            <a:xfrm rot="0">
              <a:off x="1984116" y="624365"/>
              <a:ext cx="383950" cy="920750"/>
              <a:chOff x="0" y="0"/>
              <a:chExt cx="383950" cy="920750"/>
            </a:xfrm>
          </p:grpSpPr>
          <p:sp>
            <p:nvSpPr>
              <p:cNvPr name="Freeform 7" id="7"/>
              <p:cNvSpPr/>
              <p:nvPr/>
            </p:nvSpPr>
            <p:spPr>
              <a:xfrm flipH="false" flipV="false" rot="0">
                <a:off x="23997" y="12700"/>
                <a:ext cx="335956" cy="895350"/>
              </a:xfrm>
              <a:custGeom>
                <a:avLst/>
                <a:gdLst/>
                <a:ahLst/>
                <a:cxnLst/>
                <a:rect r="r" b="b" t="t" l="l"/>
                <a:pathLst>
                  <a:path h="895350" w="335956">
                    <a:moveTo>
                      <a:pt x="0" y="0"/>
                    </a:moveTo>
                    <a:lnTo>
                      <a:pt x="335956" y="0"/>
                    </a:lnTo>
                    <a:lnTo>
                      <a:pt x="335956" y="895350"/>
                    </a:lnTo>
                    <a:lnTo>
                      <a:pt x="0" y="895350"/>
                    </a:lnTo>
                    <a:close/>
                  </a:path>
                </a:pathLst>
              </a:custGeom>
              <a:solidFill>
                <a:srgbClr val="84B311"/>
              </a:solidFill>
            </p:spPr>
          </p:sp>
          <p:sp>
            <p:nvSpPr>
              <p:cNvPr name="Freeform 8" id="8"/>
              <p:cNvSpPr/>
              <p:nvPr/>
            </p:nvSpPr>
            <p:spPr>
              <a:xfrm flipH="false" flipV="false" rot="0">
                <a:off x="0" y="0"/>
                <a:ext cx="383950" cy="920750"/>
              </a:xfrm>
              <a:custGeom>
                <a:avLst/>
                <a:gdLst/>
                <a:ahLst/>
                <a:cxnLst/>
                <a:rect r="r" b="b" t="t" l="l"/>
                <a:pathLst>
                  <a:path h="920750" w="383950">
                    <a:moveTo>
                      <a:pt x="23997" y="0"/>
                    </a:moveTo>
                    <a:lnTo>
                      <a:pt x="359953" y="0"/>
                    </a:lnTo>
                    <a:cubicBezTo>
                      <a:pt x="373151" y="0"/>
                      <a:pt x="383950" y="5715"/>
                      <a:pt x="383950" y="12700"/>
                    </a:cubicBezTo>
                    <a:lnTo>
                      <a:pt x="383950" y="908050"/>
                    </a:lnTo>
                    <a:cubicBezTo>
                      <a:pt x="383950" y="915035"/>
                      <a:pt x="373151" y="920750"/>
                      <a:pt x="359953" y="920750"/>
                    </a:cubicBezTo>
                    <a:lnTo>
                      <a:pt x="23997" y="920750"/>
                    </a:lnTo>
                    <a:cubicBezTo>
                      <a:pt x="10799" y="920750"/>
                      <a:pt x="0" y="915035"/>
                      <a:pt x="0" y="908050"/>
                    </a:cubicBezTo>
                    <a:lnTo>
                      <a:pt x="0" y="12700"/>
                    </a:lnTo>
                    <a:cubicBezTo>
                      <a:pt x="0" y="5715"/>
                      <a:pt x="10799" y="0"/>
                      <a:pt x="23997" y="0"/>
                    </a:cubicBezTo>
                    <a:moveTo>
                      <a:pt x="23997" y="25400"/>
                    </a:moveTo>
                    <a:lnTo>
                      <a:pt x="23997" y="12700"/>
                    </a:lnTo>
                    <a:lnTo>
                      <a:pt x="47994" y="12700"/>
                    </a:lnTo>
                    <a:lnTo>
                      <a:pt x="47994" y="908050"/>
                    </a:lnTo>
                    <a:lnTo>
                      <a:pt x="23997" y="908050"/>
                    </a:lnTo>
                    <a:lnTo>
                      <a:pt x="23997" y="895350"/>
                    </a:lnTo>
                    <a:lnTo>
                      <a:pt x="359953" y="895350"/>
                    </a:lnTo>
                    <a:lnTo>
                      <a:pt x="359953" y="908050"/>
                    </a:lnTo>
                    <a:lnTo>
                      <a:pt x="335956" y="908050"/>
                    </a:lnTo>
                    <a:lnTo>
                      <a:pt x="335956" y="12700"/>
                    </a:lnTo>
                    <a:lnTo>
                      <a:pt x="359953" y="12700"/>
                    </a:lnTo>
                    <a:lnTo>
                      <a:pt x="359953" y="25400"/>
                    </a:lnTo>
                    <a:lnTo>
                      <a:pt x="23997" y="25400"/>
                    </a:lnTo>
                    <a:close/>
                  </a:path>
                </a:pathLst>
              </a:custGeom>
              <a:solidFill>
                <a:srgbClr val="84B311"/>
              </a:solidFill>
            </p:spPr>
          </p:sp>
        </p:grpSp>
        <p:sp>
          <p:nvSpPr>
            <p:cNvPr name="TextBox 9" id="9"/>
            <p:cNvSpPr txBox="true"/>
            <p:nvPr/>
          </p:nvSpPr>
          <p:spPr>
            <a:xfrm rot="0">
              <a:off x="0" y="706534"/>
              <a:ext cx="1602991"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49191" y="85725"/>
              <a:ext cx="1567681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Một số vấn đề và kỹ thuật nâng cao</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2450411" y="5143500"/>
            <a:ext cx="12958887" cy="4746192"/>
          </a:xfrm>
          <a:custGeom>
            <a:avLst/>
            <a:gdLst/>
            <a:ahLst/>
            <a:cxnLst/>
            <a:rect r="r" b="b" t="t" l="l"/>
            <a:pathLst>
              <a:path h="4746192" w="12958887">
                <a:moveTo>
                  <a:pt x="0" y="0"/>
                </a:moveTo>
                <a:lnTo>
                  <a:pt x="12958887" y="0"/>
                </a:lnTo>
                <a:lnTo>
                  <a:pt x="12958887" y="4746192"/>
                </a:lnTo>
                <a:lnTo>
                  <a:pt x="0" y="4746192"/>
                </a:lnTo>
                <a:lnTo>
                  <a:pt x="0" y="0"/>
                </a:lnTo>
                <a:close/>
              </a:path>
            </a:pathLst>
          </a:custGeom>
          <a:blipFill>
            <a:blip r:embed="rId4"/>
            <a:stretch>
              <a:fillRect l="0" t="0" r="0" b="0"/>
            </a:stretch>
          </a:blipFill>
        </p:spPr>
      </p:sp>
      <p:sp>
        <p:nvSpPr>
          <p:cNvPr name="TextBox 15" id="15"/>
          <p:cNvSpPr txBox="true"/>
          <p:nvPr/>
        </p:nvSpPr>
        <p:spPr>
          <a:xfrm rot="0">
            <a:off x="149902" y="2221643"/>
            <a:ext cx="17712446" cy="2846070"/>
          </a:xfrm>
          <a:prstGeom prst="rect">
            <a:avLst/>
          </a:prstGeom>
        </p:spPr>
        <p:txBody>
          <a:bodyPr anchor="t" rtlCol="false" tIns="0" lIns="0" bIns="0" rIns="0">
            <a:spAutoFit/>
          </a:bodyPr>
          <a:lstStyle/>
          <a:p>
            <a:pPr algn="l"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Vấn đề: </a:t>
            </a:r>
            <a:r>
              <a:rPr lang="en-US" sz="2700" spc="24">
                <a:solidFill>
                  <a:srgbClr val="02336F"/>
                </a:solidFill>
                <a:latin typeface="Roboto"/>
                <a:ea typeface="Roboto"/>
                <a:cs typeface="Roboto"/>
                <a:sym typeface="Roboto"/>
              </a:rPr>
              <a:t>Một truy vấn tìm kiếm đơn lẻ của người dùng có thể không phản ánh đầy đủ phạm vi mà người dùng quan tâm, hoặc không cung cấp được kết quả toàn diện.</a:t>
            </a:r>
          </a:p>
          <a:p>
            <a:pPr algn="l">
              <a:lnSpc>
                <a:spcPts val="3779"/>
              </a:lnSpc>
            </a:pPr>
          </a:p>
          <a:p>
            <a:pPr algn="l">
              <a:lnSpc>
                <a:spcPts val="3779"/>
              </a:lnSpc>
            </a:pPr>
          </a:p>
          <a:p>
            <a:pPr algn="l">
              <a:lnSpc>
                <a:spcPts val="3779"/>
              </a:lnSpc>
            </a:pPr>
            <a:r>
              <a:rPr lang="en-US" sz="2700" spc="24">
                <a:solidFill>
                  <a:srgbClr val="02336F"/>
                </a:solidFill>
                <a:latin typeface="Roboto"/>
                <a:ea typeface="Roboto"/>
                <a:cs typeface="Roboto"/>
                <a:sym typeface="Roboto"/>
              </a:rPr>
              <a:t>.</a:t>
            </a:r>
          </a:p>
          <a:p>
            <a:pPr algn="l">
              <a:lnSpc>
                <a:spcPts val="3779"/>
              </a:lnSpc>
              <a:spcBef>
                <a:spcPct val="0"/>
              </a:spcBef>
            </a:pPr>
          </a:p>
        </p:txBody>
      </p:sp>
      <p:sp>
        <p:nvSpPr>
          <p:cNvPr name="TextBox 16" id="16"/>
          <p:cNvSpPr txBox="true"/>
          <p:nvPr/>
        </p:nvSpPr>
        <p:spPr>
          <a:xfrm rot="0">
            <a:off x="-985068" y="1311414"/>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2. Một số vấn đề và giải pháp</a:t>
            </a:r>
          </a:p>
        </p:txBody>
      </p:sp>
      <p:sp>
        <p:nvSpPr>
          <p:cNvPr name="TextBox 17" id="17"/>
          <p:cNvSpPr txBox="true"/>
          <p:nvPr/>
        </p:nvSpPr>
        <p:spPr>
          <a:xfrm rot="0">
            <a:off x="734831" y="3616103"/>
            <a:ext cx="17520309" cy="1417438"/>
          </a:xfrm>
          <a:prstGeom prst="rect">
            <a:avLst/>
          </a:prstGeom>
        </p:spPr>
        <p:txBody>
          <a:bodyPr anchor="t" rtlCol="false" tIns="0" lIns="0" bIns="0" rIns="0">
            <a:spAutoFit/>
          </a:bodyPr>
          <a:lstStyle/>
          <a:p>
            <a:pPr algn="l">
              <a:lnSpc>
                <a:spcPts val="3773"/>
              </a:lnSpc>
              <a:spcBef>
                <a:spcPct val="0"/>
              </a:spcBef>
            </a:pPr>
            <a:r>
              <a:rPr lang="en-US" b="true" sz="2695" spc="24">
                <a:solidFill>
                  <a:srgbClr val="02336F"/>
                </a:solidFill>
                <a:latin typeface="Roboto Bold"/>
                <a:ea typeface="Roboto Bold"/>
                <a:cs typeface="Roboto Bold"/>
                <a:sym typeface="Roboto Bold"/>
              </a:rPr>
              <a:t>Rag-Fusion</a:t>
            </a:r>
            <a:r>
              <a:rPr lang="en-US" sz="2695" spc="24">
                <a:solidFill>
                  <a:srgbClr val="02336F"/>
                </a:solidFill>
                <a:latin typeface="Roboto"/>
                <a:ea typeface="Roboto"/>
                <a:cs typeface="Roboto"/>
                <a:sym typeface="Roboto"/>
              </a:rPr>
              <a:t>: Viết lại câu hỏi của người dùng từ nhiều góc độ khác nhau, truy xuất tài liệu cho mỗi phiên bản câu hỏi đã được thay đổi, và kết hợp thứ hạng của các danh sách kết quả tìm kiếm từ các truy vấn khác nhau để tạo ra một thứ hạng duy nhất và thống nhất bằng phương pháp </a:t>
            </a:r>
            <a:r>
              <a:rPr lang="en-US" b="true" sz="2695" spc="24">
                <a:solidFill>
                  <a:srgbClr val="02336F"/>
                </a:solidFill>
                <a:latin typeface="Roboto Bold"/>
                <a:ea typeface="Roboto Bold"/>
                <a:cs typeface="Roboto Bold"/>
                <a:sym typeface="Roboto Bold"/>
              </a:rPr>
              <a:t>Reciprocal Rank Fusion (RRF)</a:t>
            </a:r>
            <a:r>
              <a:rPr lang="en-US" sz="2695" spc="24">
                <a:solidFill>
                  <a:srgbClr val="02336F"/>
                </a:solidFill>
                <a:latin typeface="Roboto"/>
                <a:ea typeface="Roboto"/>
                <a:cs typeface="Roboto"/>
                <a:sym typeface="Roboto"/>
              </a:rPr>
              <a: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819507" cy="1633059"/>
            <a:chOff x="0" y="0"/>
            <a:chExt cx="18426009" cy="2177412"/>
          </a:xfrm>
        </p:grpSpPr>
        <p:grpSp>
          <p:nvGrpSpPr>
            <p:cNvPr name="Group 6" id="6"/>
            <p:cNvGrpSpPr/>
            <p:nvPr/>
          </p:nvGrpSpPr>
          <p:grpSpPr>
            <a:xfrm rot="0">
              <a:off x="1984116" y="624365"/>
              <a:ext cx="383950" cy="920750"/>
              <a:chOff x="0" y="0"/>
              <a:chExt cx="383950" cy="920750"/>
            </a:xfrm>
          </p:grpSpPr>
          <p:sp>
            <p:nvSpPr>
              <p:cNvPr name="Freeform 7" id="7"/>
              <p:cNvSpPr/>
              <p:nvPr/>
            </p:nvSpPr>
            <p:spPr>
              <a:xfrm flipH="false" flipV="false" rot="0">
                <a:off x="23997" y="12700"/>
                <a:ext cx="335956" cy="895350"/>
              </a:xfrm>
              <a:custGeom>
                <a:avLst/>
                <a:gdLst/>
                <a:ahLst/>
                <a:cxnLst/>
                <a:rect r="r" b="b" t="t" l="l"/>
                <a:pathLst>
                  <a:path h="895350" w="335956">
                    <a:moveTo>
                      <a:pt x="0" y="0"/>
                    </a:moveTo>
                    <a:lnTo>
                      <a:pt x="335956" y="0"/>
                    </a:lnTo>
                    <a:lnTo>
                      <a:pt x="335956" y="895350"/>
                    </a:lnTo>
                    <a:lnTo>
                      <a:pt x="0" y="895350"/>
                    </a:lnTo>
                    <a:close/>
                  </a:path>
                </a:pathLst>
              </a:custGeom>
              <a:solidFill>
                <a:srgbClr val="84B311"/>
              </a:solidFill>
            </p:spPr>
          </p:sp>
          <p:sp>
            <p:nvSpPr>
              <p:cNvPr name="Freeform 8" id="8"/>
              <p:cNvSpPr/>
              <p:nvPr/>
            </p:nvSpPr>
            <p:spPr>
              <a:xfrm flipH="false" flipV="false" rot="0">
                <a:off x="0" y="0"/>
                <a:ext cx="383950" cy="920750"/>
              </a:xfrm>
              <a:custGeom>
                <a:avLst/>
                <a:gdLst/>
                <a:ahLst/>
                <a:cxnLst/>
                <a:rect r="r" b="b" t="t" l="l"/>
                <a:pathLst>
                  <a:path h="920750" w="383950">
                    <a:moveTo>
                      <a:pt x="23997" y="0"/>
                    </a:moveTo>
                    <a:lnTo>
                      <a:pt x="359953" y="0"/>
                    </a:lnTo>
                    <a:cubicBezTo>
                      <a:pt x="373151" y="0"/>
                      <a:pt x="383950" y="5715"/>
                      <a:pt x="383950" y="12700"/>
                    </a:cubicBezTo>
                    <a:lnTo>
                      <a:pt x="383950" y="908050"/>
                    </a:lnTo>
                    <a:cubicBezTo>
                      <a:pt x="383950" y="915035"/>
                      <a:pt x="373151" y="920750"/>
                      <a:pt x="359953" y="920750"/>
                    </a:cubicBezTo>
                    <a:lnTo>
                      <a:pt x="23997" y="920750"/>
                    </a:lnTo>
                    <a:cubicBezTo>
                      <a:pt x="10799" y="920750"/>
                      <a:pt x="0" y="915035"/>
                      <a:pt x="0" y="908050"/>
                    </a:cubicBezTo>
                    <a:lnTo>
                      <a:pt x="0" y="12700"/>
                    </a:lnTo>
                    <a:cubicBezTo>
                      <a:pt x="0" y="5715"/>
                      <a:pt x="10799" y="0"/>
                      <a:pt x="23997" y="0"/>
                    </a:cubicBezTo>
                    <a:moveTo>
                      <a:pt x="23997" y="25400"/>
                    </a:moveTo>
                    <a:lnTo>
                      <a:pt x="23997" y="12700"/>
                    </a:lnTo>
                    <a:lnTo>
                      <a:pt x="47994" y="12700"/>
                    </a:lnTo>
                    <a:lnTo>
                      <a:pt x="47994" y="908050"/>
                    </a:lnTo>
                    <a:lnTo>
                      <a:pt x="23997" y="908050"/>
                    </a:lnTo>
                    <a:lnTo>
                      <a:pt x="23997" y="895350"/>
                    </a:lnTo>
                    <a:lnTo>
                      <a:pt x="359953" y="895350"/>
                    </a:lnTo>
                    <a:lnTo>
                      <a:pt x="359953" y="908050"/>
                    </a:lnTo>
                    <a:lnTo>
                      <a:pt x="335956" y="908050"/>
                    </a:lnTo>
                    <a:lnTo>
                      <a:pt x="335956" y="12700"/>
                    </a:lnTo>
                    <a:lnTo>
                      <a:pt x="359953" y="12700"/>
                    </a:lnTo>
                    <a:lnTo>
                      <a:pt x="359953" y="25400"/>
                    </a:lnTo>
                    <a:lnTo>
                      <a:pt x="23997" y="25400"/>
                    </a:lnTo>
                    <a:close/>
                  </a:path>
                </a:pathLst>
              </a:custGeom>
              <a:solidFill>
                <a:srgbClr val="84B311"/>
              </a:solidFill>
            </p:spPr>
          </p:sp>
        </p:grpSp>
        <p:sp>
          <p:nvSpPr>
            <p:cNvPr name="TextBox 9" id="9"/>
            <p:cNvSpPr txBox="true"/>
            <p:nvPr/>
          </p:nvSpPr>
          <p:spPr>
            <a:xfrm rot="0">
              <a:off x="0" y="706534"/>
              <a:ext cx="1602991"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49191" y="85725"/>
              <a:ext cx="1567681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Một số vấn đề và kỹ thuật nâng cao</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TextBox 14" id="14"/>
          <p:cNvSpPr txBox="true"/>
          <p:nvPr/>
        </p:nvSpPr>
        <p:spPr>
          <a:xfrm rot="0">
            <a:off x="149902" y="2221643"/>
            <a:ext cx="17712446" cy="2369820"/>
          </a:xfrm>
          <a:prstGeom prst="rect">
            <a:avLst/>
          </a:prstGeom>
        </p:spPr>
        <p:txBody>
          <a:bodyPr anchor="t" rtlCol="false" tIns="0" lIns="0" bIns="0" rIns="0">
            <a:spAutoFit/>
          </a:bodyPr>
          <a:lstStyle/>
          <a:p>
            <a:pPr algn="l"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Vấn đề: </a:t>
            </a:r>
            <a:r>
              <a:rPr lang="en-US" sz="2700" spc="24">
                <a:solidFill>
                  <a:srgbClr val="02336F"/>
                </a:solidFill>
                <a:latin typeface="Roboto"/>
                <a:ea typeface="Roboto"/>
                <a:cs typeface="Roboto"/>
                <a:sym typeface="Roboto"/>
              </a:rPr>
              <a:t>Một số câu hỏi phức tạp không thể được giải quyết hiệu quả chỉ với một bước truy xuất duy nhất, vì các thông tin nền tảng hoặc tiền đề cần thiết có thể không được thu thập đầy đủ.</a:t>
            </a:r>
          </a:p>
          <a:p>
            <a:pPr algn="l">
              <a:lnSpc>
                <a:spcPts val="3779"/>
              </a:lnSpc>
            </a:pPr>
          </a:p>
          <a:p>
            <a:pPr algn="l">
              <a:lnSpc>
                <a:spcPts val="3779"/>
              </a:lnSpc>
            </a:pPr>
          </a:p>
          <a:p>
            <a:pPr algn="l">
              <a:lnSpc>
                <a:spcPts val="3779"/>
              </a:lnSpc>
              <a:spcBef>
                <a:spcPct val="0"/>
              </a:spcBef>
            </a:pPr>
          </a:p>
        </p:txBody>
      </p:sp>
      <p:sp>
        <p:nvSpPr>
          <p:cNvPr name="Freeform 15" id="15"/>
          <p:cNvSpPr/>
          <p:nvPr/>
        </p:nvSpPr>
        <p:spPr>
          <a:xfrm flipH="false" flipV="false" rot="0">
            <a:off x="2499677" y="5462530"/>
            <a:ext cx="12417966" cy="4399330"/>
          </a:xfrm>
          <a:custGeom>
            <a:avLst/>
            <a:gdLst/>
            <a:ahLst/>
            <a:cxnLst/>
            <a:rect r="r" b="b" t="t" l="l"/>
            <a:pathLst>
              <a:path h="4399330" w="12417966">
                <a:moveTo>
                  <a:pt x="0" y="0"/>
                </a:moveTo>
                <a:lnTo>
                  <a:pt x="12417965" y="0"/>
                </a:lnTo>
                <a:lnTo>
                  <a:pt x="12417965" y="4399329"/>
                </a:lnTo>
                <a:lnTo>
                  <a:pt x="0" y="4399329"/>
                </a:lnTo>
                <a:lnTo>
                  <a:pt x="0" y="0"/>
                </a:lnTo>
                <a:close/>
              </a:path>
            </a:pathLst>
          </a:custGeom>
          <a:blipFill>
            <a:blip r:embed="rId4"/>
            <a:stretch>
              <a:fillRect l="0" t="0" r="0" b="0"/>
            </a:stretch>
          </a:blipFill>
        </p:spPr>
      </p:sp>
      <p:sp>
        <p:nvSpPr>
          <p:cNvPr name="TextBox 16" id="16"/>
          <p:cNvSpPr txBox="true"/>
          <p:nvPr/>
        </p:nvSpPr>
        <p:spPr>
          <a:xfrm rot="0">
            <a:off x="-985068" y="1311414"/>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2. Một số vấn đề và giải pháp</a:t>
            </a:r>
          </a:p>
        </p:txBody>
      </p:sp>
      <p:sp>
        <p:nvSpPr>
          <p:cNvPr name="TextBox 17" id="17"/>
          <p:cNvSpPr txBox="true"/>
          <p:nvPr/>
        </p:nvSpPr>
        <p:spPr>
          <a:xfrm rot="0">
            <a:off x="734831" y="3377919"/>
            <a:ext cx="17127516" cy="2369938"/>
          </a:xfrm>
          <a:prstGeom prst="rect">
            <a:avLst/>
          </a:prstGeom>
        </p:spPr>
        <p:txBody>
          <a:bodyPr anchor="t" rtlCol="false" tIns="0" lIns="0" bIns="0" rIns="0">
            <a:spAutoFit/>
          </a:bodyPr>
          <a:lstStyle/>
          <a:p>
            <a:pPr algn="l">
              <a:lnSpc>
                <a:spcPts val="3773"/>
              </a:lnSpc>
              <a:spcBef>
                <a:spcPct val="0"/>
              </a:spcBef>
            </a:pPr>
            <a:r>
              <a:rPr lang="en-US" b="true" sz="2695" spc="24">
                <a:solidFill>
                  <a:srgbClr val="02336F"/>
                </a:solidFill>
                <a:latin typeface="Roboto Bold"/>
                <a:ea typeface="Roboto Bold"/>
                <a:cs typeface="Roboto Bold"/>
                <a:sym typeface="Roboto Bold"/>
              </a:rPr>
              <a:t>Decomposition</a:t>
            </a:r>
            <a:r>
              <a:rPr lang="en-US" sz="2695" spc="24">
                <a:solidFill>
                  <a:srgbClr val="02336F"/>
                </a:solidFill>
                <a:latin typeface="Roboto"/>
                <a:ea typeface="Roboto"/>
                <a:cs typeface="Roboto"/>
                <a:sym typeface="Roboto"/>
              </a:rPr>
              <a:t>: Các quy tắc heuristic được áp dụng để phân tách một câu hỏi thành một tập hợp các vấn đề/câu hỏi nhỏ hơn, có thể được giải quyết song song (hợp nhất mỗi câu trả lời thành câu trả lời cuối cùng) như Least-to-Most prompting. Bộ đánh giá tìm kiếm được sử dụng để tính toán similarity score cho mỗi dải kiến thức. Những dải có điểm liên quan thấp sẽ được lọc bỏ. Các dải kiến thức còn lại có liên quan sau đó được tái tổ hợp nhằm hình thành kiến thức nội bộ.</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819507" cy="1633059"/>
            <a:chOff x="0" y="0"/>
            <a:chExt cx="18426009" cy="2177412"/>
          </a:xfrm>
        </p:grpSpPr>
        <p:grpSp>
          <p:nvGrpSpPr>
            <p:cNvPr name="Group 6" id="6"/>
            <p:cNvGrpSpPr/>
            <p:nvPr/>
          </p:nvGrpSpPr>
          <p:grpSpPr>
            <a:xfrm rot="0">
              <a:off x="1984116" y="624365"/>
              <a:ext cx="383950" cy="920750"/>
              <a:chOff x="0" y="0"/>
              <a:chExt cx="383950" cy="920750"/>
            </a:xfrm>
          </p:grpSpPr>
          <p:sp>
            <p:nvSpPr>
              <p:cNvPr name="Freeform 7" id="7"/>
              <p:cNvSpPr/>
              <p:nvPr/>
            </p:nvSpPr>
            <p:spPr>
              <a:xfrm flipH="false" flipV="false" rot="0">
                <a:off x="23997" y="12700"/>
                <a:ext cx="335956" cy="895350"/>
              </a:xfrm>
              <a:custGeom>
                <a:avLst/>
                <a:gdLst/>
                <a:ahLst/>
                <a:cxnLst/>
                <a:rect r="r" b="b" t="t" l="l"/>
                <a:pathLst>
                  <a:path h="895350" w="335956">
                    <a:moveTo>
                      <a:pt x="0" y="0"/>
                    </a:moveTo>
                    <a:lnTo>
                      <a:pt x="335956" y="0"/>
                    </a:lnTo>
                    <a:lnTo>
                      <a:pt x="335956" y="895350"/>
                    </a:lnTo>
                    <a:lnTo>
                      <a:pt x="0" y="895350"/>
                    </a:lnTo>
                    <a:close/>
                  </a:path>
                </a:pathLst>
              </a:custGeom>
              <a:solidFill>
                <a:srgbClr val="84B311"/>
              </a:solidFill>
            </p:spPr>
          </p:sp>
          <p:sp>
            <p:nvSpPr>
              <p:cNvPr name="Freeform 8" id="8"/>
              <p:cNvSpPr/>
              <p:nvPr/>
            </p:nvSpPr>
            <p:spPr>
              <a:xfrm flipH="false" flipV="false" rot="0">
                <a:off x="0" y="0"/>
                <a:ext cx="383950" cy="920750"/>
              </a:xfrm>
              <a:custGeom>
                <a:avLst/>
                <a:gdLst/>
                <a:ahLst/>
                <a:cxnLst/>
                <a:rect r="r" b="b" t="t" l="l"/>
                <a:pathLst>
                  <a:path h="920750" w="383950">
                    <a:moveTo>
                      <a:pt x="23997" y="0"/>
                    </a:moveTo>
                    <a:lnTo>
                      <a:pt x="359953" y="0"/>
                    </a:lnTo>
                    <a:cubicBezTo>
                      <a:pt x="373151" y="0"/>
                      <a:pt x="383950" y="5715"/>
                      <a:pt x="383950" y="12700"/>
                    </a:cubicBezTo>
                    <a:lnTo>
                      <a:pt x="383950" y="908050"/>
                    </a:lnTo>
                    <a:cubicBezTo>
                      <a:pt x="383950" y="915035"/>
                      <a:pt x="373151" y="920750"/>
                      <a:pt x="359953" y="920750"/>
                    </a:cubicBezTo>
                    <a:lnTo>
                      <a:pt x="23997" y="920750"/>
                    </a:lnTo>
                    <a:cubicBezTo>
                      <a:pt x="10799" y="920750"/>
                      <a:pt x="0" y="915035"/>
                      <a:pt x="0" y="908050"/>
                    </a:cubicBezTo>
                    <a:lnTo>
                      <a:pt x="0" y="12700"/>
                    </a:lnTo>
                    <a:cubicBezTo>
                      <a:pt x="0" y="5715"/>
                      <a:pt x="10799" y="0"/>
                      <a:pt x="23997" y="0"/>
                    </a:cubicBezTo>
                    <a:moveTo>
                      <a:pt x="23997" y="25400"/>
                    </a:moveTo>
                    <a:lnTo>
                      <a:pt x="23997" y="12700"/>
                    </a:lnTo>
                    <a:lnTo>
                      <a:pt x="47994" y="12700"/>
                    </a:lnTo>
                    <a:lnTo>
                      <a:pt x="47994" y="908050"/>
                    </a:lnTo>
                    <a:lnTo>
                      <a:pt x="23997" y="908050"/>
                    </a:lnTo>
                    <a:lnTo>
                      <a:pt x="23997" y="895350"/>
                    </a:lnTo>
                    <a:lnTo>
                      <a:pt x="359953" y="895350"/>
                    </a:lnTo>
                    <a:lnTo>
                      <a:pt x="359953" y="908050"/>
                    </a:lnTo>
                    <a:lnTo>
                      <a:pt x="335956" y="908050"/>
                    </a:lnTo>
                    <a:lnTo>
                      <a:pt x="335956" y="12700"/>
                    </a:lnTo>
                    <a:lnTo>
                      <a:pt x="359953" y="12700"/>
                    </a:lnTo>
                    <a:lnTo>
                      <a:pt x="359953" y="25400"/>
                    </a:lnTo>
                    <a:lnTo>
                      <a:pt x="23997" y="25400"/>
                    </a:lnTo>
                    <a:close/>
                  </a:path>
                </a:pathLst>
              </a:custGeom>
              <a:solidFill>
                <a:srgbClr val="84B311"/>
              </a:solidFill>
            </p:spPr>
          </p:sp>
        </p:grpSp>
        <p:sp>
          <p:nvSpPr>
            <p:cNvPr name="TextBox 9" id="9"/>
            <p:cNvSpPr txBox="true"/>
            <p:nvPr/>
          </p:nvSpPr>
          <p:spPr>
            <a:xfrm rot="0">
              <a:off x="0" y="706534"/>
              <a:ext cx="1602991"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49191" y="85725"/>
              <a:ext cx="1567681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Một số vấn đề và kỹ thuật nâng cao</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3881085" y="4683842"/>
            <a:ext cx="10097540" cy="5055471"/>
          </a:xfrm>
          <a:custGeom>
            <a:avLst/>
            <a:gdLst/>
            <a:ahLst/>
            <a:cxnLst/>
            <a:rect r="r" b="b" t="t" l="l"/>
            <a:pathLst>
              <a:path h="5055471" w="10097540">
                <a:moveTo>
                  <a:pt x="0" y="0"/>
                </a:moveTo>
                <a:lnTo>
                  <a:pt x="10097540" y="0"/>
                </a:lnTo>
                <a:lnTo>
                  <a:pt x="10097540" y="5055470"/>
                </a:lnTo>
                <a:lnTo>
                  <a:pt x="0" y="5055470"/>
                </a:lnTo>
                <a:lnTo>
                  <a:pt x="0" y="0"/>
                </a:lnTo>
                <a:close/>
              </a:path>
            </a:pathLst>
          </a:custGeom>
          <a:blipFill>
            <a:blip r:embed="rId4"/>
            <a:stretch>
              <a:fillRect l="0" t="-71556" r="0" b="0"/>
            </a:stretch>
          </a:blipFill>
        </p:spPr>
      </p:sp>
      <p:sp>
        <p:nvSpPr>
          <p:cNvPr name="TextBox 15" id="15"/>
          <p:cNvSpPr txBox="true"/>
          <p:nvPr/>
        </p:nvSpPr>
        <p:spPr>
          <a:xfrm rot="0">
            <a:off x="74951" y="2221643"/>
            <a:ext cx="17787397" cy="3322320"/>
          </a:xfrm>
          <a:prstGeom prst="rect">
            <a:avLst/>
          </a:prstGeom>
        </p:spPr>
        <p:txBody>
          <a:bodyPr anchor="t" rtlCol="false" tIns="0" lIns="0" bIns="0" rIns="0">
            <a:spAutoFit/>
          </a:bodyPr>
          <a:lstStyle/>
          <a:p>
            <a:pPr algn="l"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Vấn đề: </a:t>
            </a:r>
            <a:r>
              <a:rPr lang="en-US" sz="2700" spc="24">
                <a:solidFill>
                  <a:srgbClr val="02336F"/>
                </a:solidFill>
                <a:latin typeface="Roboto"/>
                <a:ea typeface="Roboto"/>
                <a:cs typeface="Roboto"/>
                <a:sym typeface="Roboto"/>
              </a:rPr>
              <a:t>Một số câu hỏi phức tạp của người dùng cần kiến thức về các khái niệm cao cấp hoặc nguyên lý cơ bản để trả lời một cách hiệu quả nhất.</a:t>
            </a:r>
          </a:p>
          <a:p>
            <a:pPr algn="l">
              <a:lnSpc>
                <a:spcPts val="3779"/>
              </a:lnSpc>
            </a:pPr>
          </a:p>
          <a:p>
            <a:pPr algn="l">
              <a:lnSpc>
                <a:spcPts val="3779"/>
              </a:lnSpc>
            </a:pPr>
          </a:p>
          <a:p>
            <a:pPr algn="l">
              <a:lnSpc>
                <a:spcPts val="3779"/>
              </a:lnSpc>
            </a:pPr>
          </a:p>
          <a:p>
            <a:pPr algn="l">
              <a:lnSpc>
                <a:spcPts val="3779"/>
              </a:lnSpc>
            </a:pPr>
            <a:r>
              <a:rPr lang="en-US" sz="2700" spc="24">
                <a:solidFill>
                  <a:srgbClr val="02336F"/>
                </a:solidFill>
                <a:latin typeface="Roboto"/>
                <a:ea typeface="Roboto"/>
                <a:cs typeface="Roboto"/>
                <a:sym typeface="Roboto"/>
              </a:rPr>
              <a:t>.</a:t>
            </a:r>
          </a:p>
          <a:p>
            <a:pPr algn="l">
              <a:lnSpc>
                <a:spcPts val="3779"/>
              </a:lnSpc>
              <a:spcBef>
                <a:spcPct val="0"/>
              </a:spcBef>
            </a:pPr>
          </a:p>
        </p:txBody>
      </p:sp>
      <p:sp>
        <p:nvSpPr>
          <p:cNvPr name="TextBox 16" id="16"/>
          <p:cNvSpPr txBox="true"/>
          <p:nvPr/>
        </p:nvSpPr>
        <p:spPr>
          <a:xfrm rot="0">
            <a:off x="-985068" y="1311414"/>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2. Một số vấn đề và giải pháp</a:t>
            </a:r>
          </a:p>
        </p:txBody>
      </p:sp>
      <p:sp>
        <p:nvSpPr>
          <p:cNvPr name="TextBox 17" id="17"/>
          <p:cNvSpPr txBox="true"/>
          <p:nvPr/>
        </p:nvSpPr>
        <p:spPr>
          <a:xfrm rot="0">
            <a:off x="734831" y="3412209"/>
            <a:ext cx="17127516" cy="941188"/>
          </a:xfrm>
          <a:prstGeom prst="rect">
            <a:avLst/>
          </a:prstGeom>
        </p:spPr>
        <p:txBody>
          <a:bodyPr anchor="t" rtlCol="false" tIns="0" lIns="0" bIns="0" rIns="0">
            <a:spAutoFit/>
          </a:bodyPr>
          <a:lstStyle/>
          <a:p>
            <a:pPr algn="l">
              <a:lnSpc>
                <a:spcPts val="3773"/>
              </a:lnSpc>
              <a:spcBef>
                <a:spcPct val="0"/>
              </a:spcBef>
            </a:pPr>
            <a:r>
              <a:rPr lang="en-US" b="true" sz="2695" spc="24">
                <a:solidFill>
                  <a:srgbClr val="02336F"/>
                </a:solidFill>
                <a:latin typeface="Roboto Bold"/>
                <a:ea typeface="Roboto Bold"/>
                <a:cs typeface="Roboto Bold"/>
                <a:sym typeface="Roboto Bold"/>
              </a:rPr>
              <a:t>Step-back question</a:t>
            </a:r>
            <a:r>
              <a:rPr lang="en-US" sz="2695" spc="24">
                <a:solidFill>
                  <a:srgbClr val="02336F"/>
                </a:solidFill>
                <a:latin typeface="Roboto"/>
                <a:ea typeface="Roboto"/>
                <a:cs typeface="Roboto"/>
                <a:sym typeface="Roboto"/>
              </a:rPr>
              <a:t>: Đầu tiên, yêu cầu LLM đặt một câu hỏi chung về các khái niệm hoặc nguyên tắc cấp cao, và truy xuất các thông tin liên quan về chúng. Sử dụng cơ sở này để giúp trả lời câu hỏi của người dùng.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819507" cy="1633059"/>
            <a:chOff x="0" y="0"/>
            <a:chExt cx="18426009" cy="2177412"/>
          </a:xfrm>
        </p:grpSpPr>
        <p:grpSp>
          <p:nvGrpSpPr>
            <p:cNvPr name="Group 6" id="6"/>
            <p:cNvGrpSpPr/>
            <p:nvPr/>
          </p:nvGrpSpPr>
          <p:grpSpPr>
            <a:xfrm rot="0">
              <a:off x="1984116" y="624365"/>
              <a:ext cx="383950" cy="920750"/>
              <a:chOff x="0" y="0"/>
              <a:chExt cx="383950" cy="920750"/>
            </a:xfrm>
          </p:grpSpPr>
          <p:sp>
            <p:nvSpPr>
              <p:cNvPr name="Freeform 7" id="7"/>
              <p:cNvSpPr/>
              <p:nvPr/>
            </p:nvSpPr>
            <p:spPr>
              <a:xfrm flipH="false" flipV="false" rot="0">
                <a:off x="23997" y="12700"/>
                <a:ext cx="335956" cy="895350"/>
              </a:xfrm>
              <a:custGeom>
                <a:avLst/>
                <a:gdLst/>
                <a:ahLst/>
                <a:cxnLst/>
                <a:rect r="r" b="b" t="t" l="l"/>
                <a:pathLst>
                  <a:path h="895350" w="335956">
                    <a:moveTo>
                      <a:pt x="0" y="0"/>
                    </a:moveTo>
                    <a:lnTo>
                      <a:pt x="335956" y="0"/>
                    </a:lnTo>
                    <a:lnTo>
                      <a:pt x="335956" y="895350"/>
                    </a:lnTo>
                    <a:lnTo>
                      <a:pt x="0" y="895350"/>
                    </a:lnTo>
                    <a:close/>
                  </a:path>
                </a:pathLst>
              </a:custGeom>
              <a:solidFill>
                <a:srgbClr val="84B311"/>
              </a:solidFill>
            </p:spPr>
          </p:sp>
          <p:sp>
            <p:nvSpPr>
              <p:cNvPr name="Freeform 8" id="8"/>
              <p:cNvSpPr/>
              <p:nvPr/>
            </p:nvSpPr>
            <p:spPr>
              <a:xfrm flipH="false" flipV="false" rot="0">
                <a:off x="0" y="0"/>
                <a:ext cx="383950" cy="920750"/>
              </a:xfrm>
              <a:custGeom>
                <a:avLst/>
                <a:gdLst/>
                <a:ahLst/>
                <a:cxnLst/>
                <a:rect r="r" b="b" t="t" l="l"/>
                <a:pathLst>
                  <a:path h="920750" w="383950">
                    <a:moveTo>
                      <a:pt x="23997" y="0"/>
                    </a:moveTo>
                    <a:lnTo>
                      <a:pt x="359953" y="0"/>
                    </a:lnTo>
                    <a:cubicBezTo>
                      <a:pt x="373151" y="0"/>
                      <a:pt x="383950" y="5715"/>
                      <a:pt x="383950" y="12700"/>
                    </a:cubicBezTo>
                    <a:lnTo>
                      <a:pt x="383950" y="908050"/>
                    </a:lnTo>
                    <a:cubicBezTo>
                      <a:pt x="383950" y="915035"/>
                      <a:pt x="373151" y="920750"/>
                      <a:pt x="359953" y="920750"/>
                    </a:cubicBezTo>
                    <a:lnTo>
                      <a:pt x="23997" y="920750"/>
                    </a:lnTo>
                    <a:cubicBezTo>
                      <a:pt x="10799" y="920750"/>
                      <a:pt x="0" y="915035"/>
                      <a:pt x="0" y="908050"/>
                    </a:cubicBezTo>
                    <a:lnTo>
                      <a:pt x="0" y="12700"/>
                    </a:lnTo>
                    <a:cubicBezTo>
                      <a:pt x="0" y="5715"/>
                      <a:pt x="10799" y="0"/>
                      <a:pt x="23997" y="0"/>
                    </a:cubicBezTo>
                    <a:moveTo>
                      <a:pt x="23997" y="25400"/>
                    </a:moveTo>
                    <a:lnTo>
                      <a:pt x="23997" y="12700"/>
                    </a:lnTo>
                    <a:lnTo>
                      <a:pt x="47994" y="12700"/>
                    </a:lnTo>
                    <a:lnTo>
                      <a:pt x="47994" y="908050"/>
                    </a:lnTo>
                    <a:lnTo>
                      <a:pt x="23997" y="908050"/>
                    </a:lnTo>
                    <a:lnTo>
                      <a:pt x="23997" y="895350"/>
                    </a:lnTo>
                    <a:lnTo>
                      <a:pt x="359953" y="895350"/>
                    </a:lnTo>
                    <a:lnTo>
                      <a:pt x="359953" y="908050"/>
                    </a:lnTo>
                    <a:lnTo>
                      <a:pt x="335956" y="908050"/>
                    </a:lnTo>
                    <a:lnTo>
                      <a:pt x="335956" y="12700"/>
                    </a:lnTo>
                    <a:lnTo>
                      <a:pt x="359953" y="12700"/>
                    </a:lnTo>
                    <a:lnTo>
                      <a:pt x="359953" y="25400"/>
                    </a:lnTo>
                    <a:lnTo>
                      <a:pt x="23997" y="25400"/>
                    </a:lnTo>
                    <a:close/>
                  </a:path>
                </a:pathLst>
              </a:custGeom>
              <a:solidFill>
                <a:srgbClr val="84B311"/>
              </a:solidFill>
            </p:spPr>
          </p:sp>
        </p:grpSp>
        <p:sp>
          <p:nvSpPr>
            <p:cNvPr name="TextBox 9" id="9"/>
            <p:cNvSpPr txBox="true"/>
            <p:nvPr/>
          </p:nvSpPr>
          <p:spPr>
            <a:xfrm rot="0">
              <a:off x="0" y="706534"/>
              <a:ext cx="1602991"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49191" y="85725"/>
              <a:ext cx="1567681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Một số vấn đề và kỹ thuật nâng cao</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TextBox 14" id="14"/>
          <p:cNvSpPr txBox="true"/>
          <p:nvPr/>
        </p:nvSpPr>
        <p:spPr>
          <a:xfrm rot="0">
            <a:off x="0" y="2170463"/>
            <a:ext cx="18032103" cy="3798570"/>
          </a:xfrm>
          <a:prstGeom prst="rect">
            <a:avLst/>
          </a:prstGeom>
        </p:spPr>
        <p:txBody>
          <a:bodyPr anchor="t" rtlCol="false" tIns="0" lIns="0" bIns="0" rIns="0">
            <a:spAutoFit/>
          </a:bodyPr>
          <a:lstStyle/>
          <a:p>
            <a:pPr algn="just"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Vấn đề: </a:t>
            </a:r>
            <a:r>
              <a:rPr lang="en-US" sz="2700" spc="24">
                <a:solidFill>
                  <a:srgbClr val="02336F"/>
                </a:solidFill>
                <a:latin typeface="Roboto"/>
                <a:ea typeface="Roboto"/>
                <a:cs typeface="Roboto"/>
                <a:sym typeface="Roboto"/>
              </a:rPr>
              <a:t>Các tài liệu thường rất khác biệt so với các câu hỏi đầu vào của người dùng. Tuy nhiên, nhiều phương pháp retrieval lại embed tài liệu và câu hỏi vào cùng một không gian embedding để tìm kiếm sự tương đồng.</a:t>
            </a:r>
          </a:p>
          <a:p>
            <a:pPr algn="just">
              <a:lnSpc>
                <a:spcPts val="3779"/>
              </a:lnSpc>
            </a:pPr>
          </a:p>
          <a:p>
            <a:pPr algn="ctr">
              <a:lnSpc>
                <a:spcPts val="3779"/>
              </a:lnSpc>
            </a:pPr>
            <a:r>
              <a:rPr lang="en-US" sz="2700" spc="24">
                <a:solidFill>
                  <a:srgbClr val="02336F"/>
                </a:solidFill>
                <a:latin typeface="Roboto"/>
                <a:ea typeface="Roboto"/>
                <a:cs typeface="Roboto"/>
                <a:sym typeface="Roboto"/>
              </a:rPr>
              <a:t>      </a:t>
            </a:r>
          </a:p>
          <a:p>
            <a:pPr algn="just">
              <a:lnSpc>
                <a:spcPts val="3779"/>
              </a:lnSpc>
            </a:pPr>
          </a:p>
          <a:p>
            <a:pPr algn="just">
              <a:lnSpc>
                <a:spcPts val="3779"/>
              </a:lnSpc>
            </a:pPr>
          </a:p>
          <a:p>
            <a:pPr algn="just">
              <a:lnSpc>
                <a:spcPts val="3779"/>
              </a:lnSpc>
            </a:pPr>
            <a:r>
              <a:rPr lang="en-US" sz="2700" spc="24">
                <a:solidFill>
                  <a:srgbClr val="02336F"/>
                </a:solidFill>
                <a:latin typeface="Roboto"/>
                <a:ea typeface="Roboto"/>
                <a:cs typeface="Roboto"/>
                <a:sym typeface="Roboto"/>
              </a:rPr>
              <a:t>.</a:t>
            </a:r>
          </a:p>
          <a:p>
            <a:pPr algn="just">
              <a:lnSpc>
                <a:spcPts val="3779"/>
              </a:lnSpc>
              <a:spcBef>
                <a:spcPct val="0"/>
              </a:spcBef>
            </a:pPr>
          </a:p>
        </p:txBody>
      </p:sp>
      <p:sp>
        <p:nvSpPr>
          <p:cNvPr name="Freeform 15" id="15"/>
          <p:cNvSpPr/>
          <p:nvPr/>
        </p:nvSpPr>
        <p:spPr>
          <a:xfrm flipH="false" flipV="false" rot="0">
            <a:off x="4055513" y="5143500"/>
            <a:ext cx="9748683" cy="4508766"/>
          </a:xfrm>
          <a:custGeom>
            <a:avLst/>
            <a:gdLst/>
            <a:ahLst/>
            <a:cxnLst/>
            <a:rect r="r" b="b" t="t" l="l"/>
            <a:pathLst>
              <a:path h="4508766" w="9748683">
                <a:moveTo>
                  <a:pt x="0" y="0"/>
                </a:moveTo>
                <a:lnTo>
                  <a:pt x="9748683" y="0"/>
                </a:lnTo>
                <a:lnTo>
                  <a:pt x="9748683" y="4508766"/>
                </a:lnTo>
                <a:lnTo>
                  <a:pt x="0" y="4508766"/>
                </a:lnTo>
                <a:lnTo>
                  <a:pt x="0" y="0"/>
                </a:lnTo>
                <a:close/>
              </a:path>
            </a:pathLst>
          </a:custGeom>
          <a:blipFill>
            <a:blip r:embed="rId4"/>
            <a:stretch>
              <a:fillRect l="0" t="0" r="0" b="0"/>
            </a:stretch>
          </a:blipFill>
        </p:spPr>
      </p:sp>
      <p:sp>
        <p:nvSpPr>
          <p:cNvPr name="TextBox 16" id="16"/>
          <p:cNvSpPr txBox="true"/>
          <p:nvPr/>
        </p:nvSpPr>
        <p:spPr>
          <a:xfrm rot="0">
            <a:off x="-985068" y="1311414"/>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2. Một số vấn đề và giải pháp</a:t>
            </a:r>
          </a:p>
        </p:txBody>
      </p:sp>
      <p:sp>
        <p:nvSpPr>
          <p:cNvPr name="TextBox 17" id="17"/>
          <p:cNvSpPr txBox="true"/>
          <p:nvPr/>
        </p:nvSpPr>
        <p:spPr>
          <a:xfrm rot="0">
            <a:off x="537384" y="3361029"/>
            <a:ext cx="17494719" cy="1417438"/>
          </a:xfrm>
          <a:prstGeom prst="rect">
            <a:avLst/>
          </a:prstGeom>
        </p:spPr>
        <p:txBody>
          <a:bodyPr anchor="t" rtlCol="false" tIns="0" lIns="0" bIns="0" rIns="0">
            <a:spAutoFit/>
          </a:bodyPr>
          <a:lstStyle/>
          <a:p>
            <a:pPr algn="l">
              <a:lnSpc>
                <a:spcPts val="3773"/>
              </a:lnSpc>
              <a:spcBef>
                <a:spcPct val="0"/>
              </a:spcBef>
            </a:pPr>
            <a:r>
              <a:rPr lang="en-US" b="true" sz="2695" spc="24">
                <a:solidFill>
                  <a:srgbClr val="02336F"/>
                </a:solidFill>
                <a:latin typeface="Roboto Bold"/>
                <a:ea typeface="Roboto Bold"/>
                <a:cs typeface="Roboto Bold"/>
                <a:sym typeface="Roboto Bold"/>
              </a:rPr>
              <a:t>Hyde</a:t>
            </a:r>
            <a:r>
              <a:rPr lang="en-US" sz="2695" spc="24">
                <a:solidFill>
                  <a:srgbClr val="02336F"/>
                </a:solidFill>
                <a:latin typeface="Roboto"/>
                <a:ea typeface="Roboto"/>
                <a:cs typeface="Roboto"/>
                <a:sym typeface="Roboto"/>
              </a:rPr>
              <a:t>: Sử dụng một mô hình LLM để chuyển đổi câu hỏi thành các tài liệu giải định trả lời cho câu hỏi. Sau đó ta sử</a:t>
            </a:r>
            <a:r>
              <a:rPr lang="en-US" sz="2695" spc="24">
                <a:solidFill>
                  <a:srgbClr val="02336F"/>
                </a:solidFill>
                <a:latin typeface="Roboto"/>
                <a:ea typeface="Roboto"/>
                <a:cs typeface="Roboto"/>
                <a:sym typeface="Roboto"/>
              </a:rPr>
              <a:t> dụng các tài liệu giả định đã được embed để truy xuất các tài liệu thực dựa trên giả thuyết rằng rằng tìm kiếm sự tương đồng giữa các tài liệu với nhau có thể tạo ra các kết quả phù hợp hơn.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905165" cy="1633059"/>
            <a:chOff x="0" y="0"/>
            <a:chExt cx="18540220" cy="2177412"/>
          </a:xfrm>
        </p:grpSpPr>
        <p:grpSp>
          <p:nvGrpSpPr>
            <p:cNvPr name="Group 6" id="6"/>
            <p:cNvGrpSpPr/>
            <p:nvPr/>
          </p:nvGrpSpPr>
          <p:grpSpPr>
            <a:xfrm rot="0">
              <a:off x="1996414" y="624365"/>
              <a:ext cx="386330" cy="920750"/>
              <a:chOff x="0" y="0"/>
              <a:chExt cx="386330" cy="920750"/>
            </a:xfrm>
          </p:grpSpPr>
          <p:sp>
            <p:nvSpPr>
              <p:cNvPr name="Freeform 7" id="7"/>
              <p:cNvSpPr/>
              <p:nvPr/>
            </p:nvSpPr>
            <p:spPr>
              <a:xfrm flipH="false" flipV="false" rot="0">
                <a:off x="24146" y="12700"/>
                <a:ext cx="338039" cy="895350"/>
              </a:xfrm>
              <a:custGeom>
                <a:avLst/>
                <a:gdLst/>
                <a:ahLst/>
                <a:cxnLst/>
                <a:rect r="r" b="b" t="t" l="l"/>
                <a:pathLst>
                  <a:path h="895350" w="338039">
                    <a:moveTo>
                      <a:pt x="0" y="0"/>
                    </a:moveTo>
                    <a:lnTo>
                      <a:pt x="338038" y="0"/>
                    </a:lnTo>
                    <a:lnTo>
                      <a:pt x="338038" y="895350"/>
                    </a:lnTo>
                    <a:lnTo>
                      <a:pt x="0" y="895350"/>
                    </a:lnTo>
                    <a:close/>
                  </a:path>
                </a:pathLst>
              </a:custGeom>
              <a:solidFill>
                <a:srgbClr val="84B311"/>
              </a:solidFill>
            </p:spPr>
          </p:sp>
          <p:sp>
            <p:nvSpPr>
              <p:cNvPr name="Freeform 8" id="8"/>
              <p:cNvSpPr/>
              <p:nvPr/>
            </p:nvSpPr>
            <p:spPr>
              <a:xfrm flipH="false" flipV="false" rot="0">
                <a:off x="0" y="0"/>
                <a:ext cx="386330" cy="920750"/>
              </a:xfrm>
              <a:custGeom>
                <a:avLst/>
                <a:gdLst/>
                <a:ahLst/>
                <a:cxnLst/>
                <a:rect r="r" b="b" t="t" l="l"/>
                <a:pathLst>
                  <a:path h="920750" w="386330">
                    <a:moveTo>
                      <a:pt x="24146" y="0"/>
                    </a:moveTo>
                    <a:lnTo>
                      <a:pt x="362184" y="0"/>
                    </a:lnTo>
                    <a:cubicBezTo>
                      <a:pt x="375464" y="0"/>
                      <a:pt x="386330" y="5715"/>
                      <a:pt x="386330" y="12700"/>
                    </a:cubicBezTo>
                    <a:lnTo>
                      <a:pt x="386330" y="908050"/>
                    </a:lnTo>
                    <a:cubicBezTo>
                      <a:pt x="386330" y="915035"/>
                      <a:pt x="375464" y="920750"/>
                      <a:pt x="362184" y="920750"/>
                    </a:cubicBezTo>
                    <a:lnTo>
                      <a:pt x="24146" y="920750"/>
                    </a:lnTo>
                    <a:cubicBezTo>
                      <a:pt x="10866" y="920750"/>
                      <a:pt x="0" y="915035"/>
                      <a:pt x="0" y="908050"/>
                    </a:cubicBezTo>
                    <a:lnTo>
                      <a:pt x="0" y="12700"/>
                    </a:lnTo>
                    <a:cubicBezTo>
                      <a:pt x="0" y="5715"/>
                      <a:pt x="10866" y="0"/>
                      <a:pt x="24146" y="0"/>
                    </a:cubicBezTo>
                    <a:moveTo>
                      <a:pt x="24146" y="25400"/>
                    </a:moveTo>
                    <a:lnTo>
                      <a:pt x="24146" y="12700"/>
                    </a:lnTo>
                    <a:lnTo>
                      <a:pt x="48291" y="12700"/>
                    </a:lnTo>
                    <a:lnTo>
                      <a:pt x="48291" y="908050"/>
                    </a:lnTo>
                    <a:lnTo>
                      <a:pt x="24146" y="908050"/>
                    </a:lnTo>
                    <a:lnTo>
                      <a:pt x="24146" y="895350"/>
                    </a:lnTo>
                    <a:lnTo>
                      <a:pt x="362184" y="895350"/>
                    </a:lnTo>
                    <a:lnTo>
                      <a:pt x="362184" y="908050"/>
                    </a:lnTo>
                    <a:lnTo>
                      <a:pt x="338039" y="908050"/>
                    </a:lnTo>
                    <a:lnTo>
                      <a:pt x="338039" y="12700"/>
                    </a:lnTo>
                    <a:lnTo>
                      <a:pt x="362184" y="12700"/>
                    </a:lnTo>
                    <a:lnTo>
                      <a:pt x="362184" y="25400"/>
                    </a:lnTo>
                    <a:lnTo>
                      <a:pt x="24146" y="25400"/>
                    </a:lnTo>
                    <a:close/>
                  </a:path>
                </a:pathLst>
              </a:custGeom>
              <a:solidFill>
                <a:srgbClr val="84B311"/>
              </a:solidFill>
            </p:spPr>
          </p:sp>
        </p:grpSp>
        <p:sp>
          <p:nvSpPr>
            <p:cNvPr name="TextBox 9" id="9"/>
            <p:cNvSpPr txBox="true"/>
            <p:nvPr/>
          </p:nvSpPr>
          <p:spPr>
            <a:xfrm rot="0">
              <a:off x="0" y="706534"/>
              <a:ext cx="161292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66232" y="85725"/>
              <a:ext cx="1577398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Một số vấn đề và kỹ thuật nâng cao</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2177047" y="2282279"/>
            <a:ext cx="13933906" cy="3518311"/>
          </a:xfrm>
          <a:custGeom>
            <a:avLst/>
            <a:gdLst/>
            <a:ahLst/>
            <a:cxnLst/>
            <a:rect r="r" b="b" t="t" l="l"/>
            <a:pathLst>
              <a:path h="3518311" w="13933906">
                <a:moveTo>
                  <a:pt x="0" y="0"/>
                </a:moveTo>
                <a:lnTo>
                  <a:pt x="13933906" y="0"/>
                </a:lnTo>
                <a:lnTo>
                  <a:pt x="13933906" y="3518311"/>
                </a:lnTo>
                <a:lnTo>
                  <a:pt x="0" y="3518311"/>
                </a:lnTo>
                <a:lnTo>
                  <a:pt x="0" y="0"/>
                </a:lnTo>
                <a:close/>
              </a:path>
            </a:pathLst>
          </a:custGeom>
          <a:blipFill>
            <a:blip r:embed="rId4"/>
            <a:stretch>
              <a:fillRect l="0" t="0" r="0" b="0"/>
            </a:stretch>
          </a:blipFill>
        </p:spPr>
      </p:sp>
      <p:sp>
        <p:nvSpPr>
          <p:cNvPr name="TextBox 15" id="15"/>
          <p:cNvSpPr txBox="true"/>
          <p:nvPr/>
        </p:nvSpPr>
        <p:spPr>
          <a:xfrm rot="0">
            <a:off x="0" y="6057966"/>
            <a:ext cx="18288000" cy="3798570"/>
          </a:xfrm>
          <a:prstGeom prst="rect">
            <a:avLst/>
          </a:prstGeom>
        </p:spPr>
        <p:txBody>
          <a:bodyPr anchor="t" rtlCol="false" tIns="0" lIns="0" bIns="0" rIns="0">
            <a:spAutoFit/>
          </a:bodyPr>
          <a:lstStyle/>
          <a:p>
            <a:pPr algn="l"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Recursive Retriever: </a:t>
            </a:r>
            <a:r>
              <a:rPr lang="en-US" sz="2700" spc="24">
                <a:solidFill>
                  <a:srgbClr val="02336F"/>
                </a:solidFill>
                <a:latin typeface="Roboto"/>
                <a:ea typeface="Roboto"/>
                <a:cs typeface="Roboto"/>
                <a:sym typeface="Roboto"/>
              </a:rPr>
              <a:t>Là kỹ thuật cho phép truy xuất sâu vào các dữ liệu liên quan và thực hiện truy vấn thêm dữ liệu dựa trên kết quả truy vấn trước đó. Kỹ thuật này hữu ích trong các tình huống cần khám phá thông tin chi tiết hoặc chuyên sâu.</a:t>
            </a:r>
          </a:p>
          <a:p>
            <a:pPr algn="l"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Router Retriever: </a:t>
            </a:r>
            <a:r>
              <a:rPr lang="en-US" sz="2700" spc="24">
                <a:solidFill>
                  <a:srgbClr val="02336F"/>
                </a:solidFill>
                <a:latin typeface="Roboto"/>
                <a:ea typeface="Roboto"/>
                <a:cs typeface="Roboto"/>
                <a:sym typeface="Roboto"/>
              </a:rPr>
              <a:t>Là kỹ thuật sử dụng LLM để đưa ra quyết định động về nguồn dữ liệu hoặc công cụ truy vấn dữ liệu phù hợp cho mỗi truy vấn cụ thể.</a:t>
            </a:r>
          </a:p>
          <a:p>
            <a:pPr algn="l"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Auto Retriever: </a:t>
            </a:r>
            <a:r>
              <a:rPr lang="en-US" sz="2700" spc="24">
                <a:solidFill>
                  <a:srgbClr val="02336F"/>
                </a:solidFill>
                <a:latin typeface="Roboto"/>
                <a:ea typeface="Roboto"/>
                <a:cs typeface="Roboto"/>
                <a:sym typeface="Roboto"/>
              </a:rPr>
              <a:t>Phương pháp tự động truy vấn cơ sở dữ liệu bằng cách sử dụng LLM để xác định metadata để thực hiện filter hoặc tạo câu truy vấn phù hợp để truy xuất.</a:t>
            </a:r>
          </a:p>
          <a:p>
            <a:pPr algn="l">
              <a:lnSpc>
                <a:spcPts val="3779"/>
              </a:lnSpc>
              <a:spcBef>
                <a:spcPct val="0"/>
              </a:spcBef>
            </a:pPr>
          </a:p>
        </p:txBody>
      </p:sp>
      <p:sp>
        <p:nvSpPr>
          <p:cNvPr name="TextBox 16" id="16"/>
          <p:cNvSpPr txBox="true"/>
          <p:nvPr/>
        </p:nvSpPr>
        <p:spPr>
          <a:xfrm rot="0">
            <a:off x="-2705765" y="1270269"/>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3. Pre-retrieval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905165" cy="1633059"/>
            <a:chOff x="0" y="0"/>
            <a:chExt cx="18540220" cy="2177412"/>
          </a:xfrm>
        </p:grpSpPr>
        <p:grpSp>
          <p:nvGrpSpPr>
            <p:cNvPr name="Group 6" id="6"/>
            <p:cNvGrpSpPr/>
            <p:nvPr/>
          </p:nvGrpSpPr>
          <p:grpSpPr>
            <a:xfrm rot="0">
              <a:off x="1996414" y="624365"/>
              <a:ext cx="386330" cy="920750"/>
              <a:chOff x="0" y="0"/>
              <a:chExt cx="386330" cy="920750"/>
            </a:xfrm>
          </p:grpSpPr>
          <p:sp>
            <p:nvSpPr>
              <p:cNvPr name="Freeform 7" id="7"/>
              <p:cNvSpPr/>
              <p:nvPr/>
            </p:nvSpPr>
            <p:spPr>
              <a:xfrm flipH="false" flipV="false" rot="0">
                <a:off x="24146" y="12700"/>
                <a:ext cx="338039" cy="895350"/>
              </a:xfrm>
              <a:custGeom>
                <a:avLst/>
                <a:gdLst/>
                <a:ahLst/>
                <a:cxnLst/>
                <a:rect r="r" b="b" t="t" l="l"/>
                <a:pathLst>
                  <a:path h="895350" w="338039">
                    <a:moveTo>
                      <a:pt x="0" y="0"/>
                    </a:moveTo>
                    <a:lnTo>
                      <a:pt x="338038" y="0"/>
                    </a:lnTo>
                    <a:lnTo>
                      <a:pt x="338038" y="895350"/>
                    </a:lnTo>
                    <a:lnTo>
                      <a:pt x="0" y="895350"/>
                    </a:lnTo>
                    <a:close/>
                  </a:path>
                </a:pathLst>
              </a:custGeom>
              <a:solidFill>
                <a:srgbClr val="84B311"/>
              </a:solidFill>
            </p:spPr>
          </p:sp>
          <p:sp>
            <p:nvSpPr>
              <p:cNvPr name="Freeform 8" id="8"/>
              <p:cNvSpPr/>
              <p:nvPr/>
            </p:nvSpPr>
            <p:spPr>
              <a:xfrm flipH="false" flipV="false" rot="0">
                <a:off x="0" y="0"/>
                <a:ext cx="386330" cy="920750"/>
              </a:xfrm>
              <a:custGeom>
                <a:avLst/>
                <a:gdLst/>
                <a:ahLst/>
                <a:cxnLst/>
                <a:rect r="r" b="b" t="t" l="l"/>
                <a:pathLst>
                  <a:path h="920750" w="386330">
                    <a:moveTo>
                      <a:pt x="24146" y="0"/>
                    </a:moveTo>
                    <a:lnTo>
                      <a:pt x="362184" y="0"/>
                    </a:lnTo>
                    <a:cubicBezTo>
                      <a:pt x="375464" y="0"/>
                      <a:pt x="386330" y="5715"/>
                      <a:pt x="386330" y="12700"/>
                    </a:cubicBezTo>
                    <a:lnTo>
                      <a:pt x="386330" y="908050"/>
                    </a:lnTo>
                    <a:cubicBezTo>
                      <a:pt x="386330" y="915035"/>
                      <a:pt x="375464" y="920750"/>
                      <a:pt x="362184" y="920750"/>
                    </a:cubicBezTo>
                    <a:lnTo>
                      <a:pt x="24146" y="920750"/>
                    </a:lnTo>
                    <a:cubicBezTo>
                      <a:pt x="10866" y="920750"/>
                      <a:pt x="0" y="915035"/>
                      <a:pt x="0" y="908050"/>
                    </a:cubicBezTo>
                    <a:lnTo>
                      <a:pt x="0" y="12700"/>
                    </a:lnTo>
                    <a:cubicBezTo>
                      <a:pt x="0" y="5715"/>
                      <a:pt x="10866" y="0"/>
                      <a:pt x="24146" y="0"/>
                    </a:cubicBezTo>
                    <a:moveTo>
                      <a:pt x="24146" y="25400"/>
                    </a:moveTo>
                    <a:lnTo>
                      <a:pt x="24146" y="12700"/>
                    </a:lnTo>
                    <a:lnTo>
                      <a:pt x="48291" y="12700"/>
                    </a:lnTo>
                    <a:lnTo>
                      <a:pt x="48291" y="908050"/>
                    </a:lnTo>
                    <a:lnTo>
                      <a:pt x="24146" y="908050"/>
                    </a:lnTo>
                    <a:lnTo>
                      <a:pt x="24146" y="895350"/>
                    </a:lnTo>
                    <a:lnTo>
                      <a:pt x="362184" y="895350"/>
                    </a:lnTo>
                    <a:lnTo>
                      <a:pt x="362184" y="908050"/>
                    </a:lnTo>
                    <a:lnTo>
                      <a:pt x="338039" y="908050"/>
                    </a:lnTo>
                    <a:lnTo>
                      <a:pt x="338039" y="12700"/>
                    </a:lnTo>
                    <a:lnTo>
                      <a:pt x="362184" y="12700"/>
                    </a:lnTo>
                    <a:lnTo>
                      <a:pt x="362184" y="25400"/>
                    </a:lnTo>
                    <a:lnTo>
                      <a:pt x="24146" y="25400"/>
                    </a:lnTo>
                    <a:close/>
                  </a:path>
                </a:pathLst>
              </a:custGeom>
              <a:solidFill>
                <a:srgbClr val="84B311"/>
              </a:solidFill>
            </p:spPr>
          </p:sp>
        </p:grpSp>
        <p:sp>
          <p:nvSpPr>
            <p:cNvPr name="TextBox 9" id="9"/>
            <p:cNvSpPr txBox="true"/>
            <p:nvPr/>
          </p:nvSpPr>
          <p:spPr>
            <a:xfrm rot="0">
              <a:off x="0" y="706534"/>
              <a:ext cx="161292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66232" y="85725"/>
              <a:ext cx="1577398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Một số vấn đề và kỹ thuật nâng cao</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1429370" y="2511129"/>
            <a:ext cx="15429260" cy="3895888"/>
          </a:xfrm>
          <a:custGeom>
            <a:avLst/>
            <a:gdLst/>
            <a:ahLst/>
            <a:cxnLst/>
            <a:rect r="r" b="b" t="t" l="l"/>
            <a:pathLst>
              <a:path h="3895888" w="15429260">
                <a:moveTo>
                  <a:pt x="0" y="0"/>
                </a:moveTo>
                <a:lnTo>
                  <a:pt x="15429260" y="0"/>
                </a:lnTo>
                <a:lnTo>
                  <a:pt x="15429260" y="3895888"/>
                </a:lnTo>
                <a:lnTo>
                  <a:pt x="0" y="3895888"/>
                </a:lnTo>
                <a:lnTo>
                  <a:pt x="0" y="0"/>
                </a:lnTo>
                <a:close/>
              </a:path>
            </a:pathLst>
          </a:custGeom>
          <a:blipFill>
            <a:blip r:embed="rId4"/>
            <a:stretch>
              <a:fillRect l="0" t="0" r="0" b="0"/>
            </a:stretch>
          </a:blipFill>
        </p:spPr>
      </p:sp>
      <p:sp>
        <p:nvSpPr>
          <p:cNvPr name="TextBox 15" id="15"/>
          <p:cNvSpPr txBox="true"/>
          <p:nvPr/>
        </p:nvSpPr>
        <p:spPr>
          <a:xfrm rot="0">
            <a:off x="0" y="6893242"/>
            <a:ext cx="18288000" cy="2846070"/>
          </a:xfrm>
          <a:prstGeom prst="rect">
            <a:avLst/>
          </a:prstGeom>
        </p:spPr>
        <p:txBody>
          <a:bodyPr anchor="t" rtlCol="false" tIns="0" lIns="0" bIns="0" rIns="0">
            <a:spAutoFit/>
          </a:bodyPr>
          <a:lstStyle/>
          <a:p>
            <a:pPr algn="l"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Fusion Retriever: </a:t>
            </a:r>
            <a:r>
              <a:rPr lang="en-US" sz="2700" spc="24">
                <a:solidFill>
                  <a:srgbClr val="02336F"/>
                </a:solidFill>
                <a:latin typeface="Roboto"/>
                <a:ea typeface="Roboto"/>
                <a:cs typeface="Roboto"/>
                <a:sym typeface="Roboto"/>
              </a:rPr>
              <a:t>Kết hợp kết quả từ nhiều truy vấn và index khác nhau, giúp tối ưu hóa việc truy xuất thông tin và đảm bảo kết quả thu được là toàn diện và không bị trùng lặp, mang lại cái nhìn đa chiều cho quá trình truy xuất.</a:t>
            </a:r>
          </a:p>
          <a:p>
            <a:pPr algn="l" marL="582930" indent="-291465" lvl="1">
              <a:lnSpc>
                <a:spcPts val="3779"/>
              </a:lnSpc>
              <a:buFont typeface="Arial"/>
              <a:buChar char="•"/>
            </a:pPr>
            <a:r>
              <a:rPr lang="en-US" b="true" sz="2700" spc="24">
                <a:solidFill>
                  <a:srgbClr val="02336F"/>
                </a:solidFill>
                <a:latin typeface="Roboto Bold"/>
                <a:ea typeface="Roboto Bold"/>
                <a:cs typeface="Roboto Bold"/>
                <a:sym typeface="Roboto Bold"/>
              </a:rPr>
              <a:t>Auto Merging Retriever: </a:t>
            </a:r>
            <a:r>
              <a:rPr lang="en-US" sz="2700" spc="24">
                <a:solidFill>
                  <a:srgbClr val="02336F"/>
                </a:solidFill>
                <a:latin typeface="Roboto"/>
                <a:ea typeface="Roboto"/>
                <a:cs typeface="Roboto"/>
                <a:sym typeface="Roboto"/>
              </a:rPr>
              <a:t>Khi có nhiều phân đoạn dữ liệu con được truy vấn, kỹ thuật này sẽ chuyển chúng thành phân đoạn dữ liệu cha, cho phép tập hợp các ngữ cảnh nhỏ lẻ thành một ngữ cảnh lớn hơn, hỗ trợ quá trình tổng hợp thông tin. Kỹ thuật này giúp cải thiện độ liên quan và tính toàn vẹn của ngữ cảnh.</a:t>
            </a:r>
          </a:p>
          <a:p>
            <a:pPr algn="l">
              <a:lnSpc>
                <a:spcPts val="3779"/>
              </a:lnSpc>
              <a:spcBef>
                <a:spcPct val="0"/>
              </a:spcBef>
            </a:pPr>
          </a:p>
        </p:txBody>
      </p:sp>
      <p:sp>
        <p:nvSpPr>
          <p:cNvPr name="TextBox 16" id="16"/>
          <p:cNvSpPr txBox="true"/>
          <p:nvPr/>
        </p:nvSpPr>
        <p:spPr>
          <a:xfrm rot="0">
            <a:off x="-2705765" y="1270269"/>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3. Pre-retrieval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208409" y="187755"/>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grpSp>
        <p:nvGrpSpPr>
          <p:cNvPr name="Group 8" id="8"/>
          <p:cNvGrpSpPr/>
          <p:nvPr/>
        </p:nvGrpSpPr>
        <p:grpSpPr>
          <a:xfrm rot="0">
            <a:off x="1765514" y="3261631"/>
            <a:ext cx="2425388" cy="2335800"/>
            <a:chOff x="0" y="0"/>
            <a:chExt cx="638785" cy="615190"/>
          </a:xfrm>
        </p:grpSpPr>
        <p:sp>
          <p:nvSpPr>
            <p:cNvPr name="Freeform 9" id="9"/>
            <p:cNvSpPr/>
            <p:nvPr/>
          </p:nvSpPr>
          <p:spPr>
            <a:xfrm flipH="false" flipV="false" rot="0">
              <a:off x="0" y="0"/>
              <a:ext cx="638785" cy="615190"/>
            </a:xfrm>
            <a:custGeom>
              <a:avLst/>
              <a:gdLst/>
              <a:ahLst/>
              <a:cxnLst/>
              <a:rect r="r" b="b" t="t" l="l"/>
              <a:pathLst>
                <a:path h="615190" w="638785">
                  <a:moveTo>
                    <a:pt x="162794" y="0"/>
                  </a:moveTo>
                  <a:lnTo>
                    <a:pt x="475992" y="0"/>
                  </a:lnTo>
                  <a:cubicBezTo>
                    <a:pt x="565900" y="0"/>
                    <a:pt x="638785" y="72885"/>
                    <a:pt x="638785" y="162794"/>
                  </a:cubicBezTo>
                  <a:lnTo>
                    <a:pt x="638785" y="452396"/>
                  </a:lnTo>
                  <a:cubicBezTo>
                    <a:pt x="638785" y="495572"/>
                    <a:pt x="621634" y="536979"/>
                    <a:pt x="591104" y="567509"/>
                  </a:cubicBezTo>
                  <a:cubicBezTo>
                    <a:pt x="560574" y="598039"/>
                    <a:pt x="519167" y="615190"/>
                    <a:pt x="475992" y="615190"/>
                  </a:cubicBezTo>
                  <a:lnTo>
                    <a:pt x="162794" y="615190"/>
                  </a:lnTo>
                  <a:cubicBezTo>
                    <a:pt x="72885" y="615190"/>
                    <a:pt x="0" y="542305"/>
                    <a:pt x="0" y="452396"/>
                  </a:cubicBezTo>
                  <a:lnTo>
                    <a:pt x="0" y="162794"/>
                  </a:lnTo>
                  <a:cubicBezTo>
                    <a:pt x="0" y="119618"/>
                    <a:pt x="17151" y="78211"/>
                    <a:pt x="47681" y="47681"/>
                  </a:cubicBezTo>
                  <a:cubicBezTo>
                    <a:pt x="78211" y="17151"/>
                    <a:pt x="119618" y="0"/>
                    <a:pt x="162794" y="0"/>
                  </a:cubicBezTo>
                  <a:close/>
                </a:path>
              </a:pathLst>
            </a:custGeom>
            <a:solidFill>
              <a:srgbClr val="02336F"/>
            </a:solidFill>
          </p:spPr>
        </p:sp>
        <p:sp>
          <p:nvSpPr>
            <p:cNvPr name="TextBox 10" id="10"/>
            <p:cNvSpPr txBox="true"/>
            <p:nvPr/>
          </p:nvSpPr>
          <p:spPr>
            <a:xfrm>
              <a:off x="0" y="-9525"/>
              <a:ext cx="638785" cy="624715"/>
            </a:xfrm>
            <a:prstGeom prst="rect">
              <a:avLst/>
            </a:prstGeom>
          </p:spPr>
          <p:txBody>
            <a:bodyPr anchor="ctr" rtlCol="false" tIns="50800" lIns="50800" bIns="50800" rIns="50800"/>
            <a:lstStyle/>
            <a:p>
              <a:pPr algn="ctr">
                <a:lnSpc>
                  <a:spcPts val="3839"/>
                </a:lnSpc>
              </a:pPr>
              <a:r>
                <a:rPr lang="en-US" b="true" sz="3199" spc="28">
                  <a:solidFill>
                    <a:srgbClr val="FFFFFF"/>
                  </a:solidFill>
                  <a:latin typeface="TT Rounds Condensed Bold"/>
                  <a:ea typeface="TT Rounds Condensed Bold"/>
                  <a:cs typeface="TT Rounds Condensed Bold"/>
                  <a:sym typeface="TT Rounds Condensed Bold"/>
                </a:rPr>
                <a:t>Mô hình </a:t>
              </a:r>
            </a:p>
            <a:p>
              <a:pPr algn="ctr">
                <a:lnSpc>
                  <a:spcPts val="3839"/>
                </a:lnSpc>
              </a:pPr>
              <a:r>
                <a:rPr lang="en-US" b="true" sz="3199" spc="29">
                  <a:solidFill>
                    <a:srgbClr val="FFFFFF"/>
                  </a:solidFill>
                  <a:latin typeface="TT Rounds Condensed Bold"/>
                  <a:ea typeface="TT Rounds Condensed Bold"/>
                  <a:cs typeface="TT Rounds Condensed Bold"/>
                  <a:sym typeface="TT Rounds Condensed Bold"/>
                </a:rPr>
                <a:t>LLM</a:t>
              </a:r>
            </a:p>
          </p:txBody>
        </p:sp>
      </p:grpSp>
      <p:sp>
        <p:nvSpPr>
          <p:cNvPr name="TextBox 11" id="11"/>
          <p:cNvSpPr txBox="true"/>
          <p:nvPr/>
        </p:nvSpPr>
        <p:spPr>
          <a:xfrm rot="0">
            <a:off x="2796714" y="1386597"/>
            <a:ext cx="12221800" cy="1138285"/>
          </a:xfrm>
          <a:prstGeom prst="rect">
            <a:avLst/>
          </a:prstGeom>
        </p:spPr>
        <p:txBody>
          <a:bodyPr anchor="t" rtlCol="false" tIns="0" lIns="0" bIns="0" rIns="0">
            <a:spAutoFit/>
          </a:bodyPr>
          <a:lstStyle/>
          <a:p>
            <a:pPr algn="ctr">
              <a:lnSpc>
                <a:spcPts val="8778"/>
              </a:lnSpc>
            </a:pPr>
            <a:r>
              <a:rPr lang="en-US" b="true" sz="8127" spc="76">
                <a:solidFill>
                  <a:srgbClr val="02336F"/>
                </a:solidFill>
                <a:latin typeface="TT Rounds Condensed Bold"/>
                <a:ea typeface="TT Rounds Condensed Bold"/>
                <a:cs typeface="TT Rounds Condensed Bold"/>
                <a:sym typeface="TT Rounds Condensed Bold"/>
              </a:rPr>
              <a:t>Outline</a:t>
            </a:r>
          </a:p>
        </p:txBody>
      </p:sp>
      <p:sp>
        <p:nvSpPr>
          <p:cNvPr name="TextBox 12" id="12"/>
          <p:cNvSpPr txBox="true"/>
          <p:nvPr/>
        </p:nvSpPr>
        <p:spPr>
          <a:xfrm rot="0">
            <a:off x="2900204" y="413547"/>
            <a:ext cx="3469720" cy="613908"/>
          </a:xfrm>
          <a:prstGeom prst="rect">
            <a:avLst/>
          </a:prstGeom>
        </p:spPr>
        <p:txBody>
          <a:bodyPr anchor="t" rtlCol="false" tIns="0" lIns="0" bIns="0" rIns="0">
            <a:spAutoFit/>
          </a:bodyPr>
          <a:lstStyle/>
          <a:p>
            <a:pPr algn="ctr">
              <a:lnSpc>
                <a:spcPts val="2816"/>
              </a:lnSpc>
            </a:pPr>
            <a:r>
              <a:rPr lang="en-US" sz="2011" b="true">
                <a:solidFill>
                  <a:srgbClr val="84B311"/>
                </a:solidFill>
                <a:latin typeface="Montserrat Bold"/>
                <a:ea typeface="Montserrat Bold"/>
                <a:cs typeface="Montserrat Bold"/>
                <a:sym typeface="Montserrat Bold"/>
              </a:rPr>
              <a:t>VIỆN TRÍ TUỆ NHÂN TẠO</a:t>
            </a:r>
          </a:p>
          <a:p>
            <a:pPr algn="ctr">
              <a:lnSpc>
                <a:spcPts val="2140"/>
              </a:lnSpc>
            </a:pPr>
            <a:r>
              <a:rPr lang="en-US" sz="1528" b="true">
                <a:solidFill>
                  <a:srgbClr val="263F6C"/>
                </a:solidFill>
                <a:latin typeface="Montserrat Bold"/>
                <a:ea typeface="Montserrat Bold"/>
                <a:cs typeface="Montserrat Bold"/>
                <a:sym typeface="Montserrat Bold"/>
              </a:rPr>
              <a:t>TRƯỜNG ĐẠI HỌC CÔNG NGHỆ</a:t>
            </a:r>
          </a:p>
        </p:txBody>
      </p:sp>
      <p:grpSp>
        <p:nvGrpSpPr>
          <p:cNvPr name="Group 13" id="13"/>
          <p:cNvGrpSpPr/>
          <p:nvPr/>
        </p:nvGrpSpPr>
        <p:grpSpPr>
          <a:xfrm rot="0">
            <a:off x="7808948" y="3261631"/>
            <a:ext cx="2513274" cy="2335800"/>
            <a:chOff x="0" y="0"/>
            <a:chExt cx="661932" cy="615190"/>
          </a:xfrm>
        </p:grpSpPr>
        <p:sp>
          <p:nvSpPr>
            <p:cNvPr name="Freeform 14" id="14"/>
            <p:cNvSpPr/>
            <p:nvPr/>
          </p:nvSpPr>
          <p:spPr>
            <a:xfrm flipH="false" flipV="false" rot="0">
              <a:off x="0" y="0"/>
              <a:ext cx="661932" cy="615190"/>
            </a:xfrm>
            <a:custGeom>
              <a:avLst/>
              <a:gdLst/>
              <a:ahLst/>
              <a:cxnLst/>
              <a:rect r="r" b="b" t="t" l="l"/>
              <a:pathLst>
                <a:path h="615190" w="661932">
                  <a:moveTo>
                    <a:pt x="157101" y="0"/>
                  </a:moveTo>
                  <a:lnTo>
                    <a:pt x="504831" y="0"/>
                  </a:lnTo>
                  <a:cubicBezTo>
                    <a:pt x="591596" y="0"/>
                    <a:pt x="661932" y="70337"/>
                    <a:pt x="661932" y="157101"/>
                  </a:cubicBezTo>
                  <a:lnTo>
                    <a:pt x="661932" y="458089"/>
                  </a:lnTo>
                  <a:cubicBezTo>
                    <a:pt x="661932" y="499755"/>
                    <a:pt x="645381" y="539714"/>
                    <a:pt x="615919" y="569176"/>
                  </a:cubicBezTo>
                  <a:cubicBezTo>
                    <a:pt x="586456" y="598639"/>
                    <a:pt x="546497" y="615190"/>
                    <a:pt x="504831" y="615190"/>
                  </a:cubicBezTo>
                  <a:lnTo>
                    <a:pt x="157101" y="615190"/>
                  </a:lnTo>
                  <a:cubicBezTo>
                    <a:pt x="70337" y="615190"/>
                    <a:pt x="0" y="544854"/>
                    <a:pt x="0" y="458089"/>
                  </a:cubicBezTo>
                  <a:lnTo>
                    <a:pt x="0" y="157101"/>
                  </a:lnTo>
                  <a:cubicBezTo>
                    <a:pt x="0" y="115435"/>
                    <a:pt x="16552" y="75476"/>
                    <a:pt x="46014" y="46014"/>
                  </a:cubicBezTo>
                  <a:cubicBezTo>
                    <a:pt x="75476" y="16552"/>
                    <a:pt x="115435" y="0"/>
                    <a:pt x="157101" y="0"/>
                  </a:cubicBezTo>
                  <a:close/>
                </a:path>
              </a:pathLst>
            </a:custGeom>
            <a:solidFill>
              <a:srgbClr val="02336F"/>
            </a:solidFill>
          </p:spPr>
        </p:sp>
        <p:sp>
          <p:nvSpPr>
            <p:cNvPr name="TextBox 15" id="15"/>
            <p:cNvSpPr txBox="true"/>
            <p:nvPr/>
          </p:nvSpPr>
          <p:spPr>
            <a:xfrm>
              <a:off x="0" y="0"/>
              <a:ext cx="661932" cy="615190"/>
            </a:xfrm>
            <a:prstGeom prst="rect">
              <a:avLst/>
            </a:prstGeom>
          </p:spPr>
          <p:txBody>
            <a:bodyPr anchor="ctr" rtlCol="false" tIns="50800" lIns="50800" bIns="50800" rIns="50800"/>
            <a:lstStyle/>
            <a:p>
              <a:pPr algn="ctr">
                <a:lnSpc>
                  <a:spcPts val="3840"/>
                </a:lnSpc>
              </a:pPr>
              <a:r>
                <a:rPr lang="en-US" b="true" sz="3200" spc="28">
                  <a:solidFill>
                    <a:srgbClr val="FFFFFF"/>
                  </a:solidFill>
                  <a:latin typeface="TT Rounds Condensed Bold"/>
                  <a:ea typeface="TT Rounds Condensed Bold"/>
                  <a:cs typeface="TT Rounds Condensed Bold"/>
                  <a:sym typeface="TT Rounds Condensed Bold"/>
                </a:rPr>
                <a:t>Kỹ thuật</a:t>
              </a:r>
            </a:p>
            <a:p>
              <a:pPr algn="ctr">
                <a:lnSpc>
                  <a:spcPts val="3840"/>
                </a:lnSpc>
              </a:pPr>
              <a:r>
                <a:rPr lang="en-US" b="true" sz="3200" spc="29">
                  <a:solidFill>
                    <a:srgbClr val="FFFFFF"/>
                  </a:solidFill>
                  <a:latin typeface="TT Rounds Condensed Bold"/>
                  <a:ea typeface="TT Rounds Condensed Bold"/>
                  <a:cs typeface="TT Rounds Condensed Bold"/>
                  <a:sym typeface="TT Rounds Condensed Bold"/>
                </a:rPr>
                <a:t> CRAG</a:t>
              </a:r>
            </a:p>
          </p:txBody>
        </p:sp>
      </p:grpSp>
      <p:grpSp>
        <p:nvGrpSpPr>
          <p:cNvPr name="Group 16" id="16"/>
          <p:cNvGrpSpPr/>
          <p:nvPr/>
        </p:nvGrpSpPr>
        <p:grpSpPr>
          <a:xfrm rot="0">
            <a:off x="13941723" y="3261631"/>
            <a:ext cx="2576518" cy="2335800"/>
            <a:chOff x="0" y="0"/>
            <a:chExt cx="678589" cy="615190"/>
          </a:xfrm>
        </p:grpSpPr>
        <p:sp>
          <p:nvSpPr>
            <p:cNvPr name="Freeform 17" id="17"/>
            <p:cNvSpPr/>
            <p:nvPr/>
          </p:nvSpPr>
          <p:spPr>
            <a:xfrm flipH="false" flipV="false" rot="0">
              <a:off x="0" y="0"/>
              <a:ext cx="678589" cy="615190"/>
            </a:xfrm>
            <a:custGeom>
              <a:avLst/>
              <a:gdLst/>
              <a:ahLst/>
              <a:cxnLst/>
              <a:rect r="r" b="b" t="t" l="l"/>
              <a:pathLst>
                <a:path h="615190" w="678589">
                  <a:moveTo>
                    <a:pt x="153245" y="0"/>
                  </a:moveTo>
                  <a:lnTo>
                    <a:pt x="525344" y="0"/>
                  </a:lnTo>
                  <a:cubicBezTo>
                    <a:pt x="609979" y="0"/>
                    <a:pt x="678589" y="68610"/>
                    <a:pt x="678589" y="153245"/>
                  </a:cubicBezTo>
                  <a:lnTo>
                    <a:pt x="678589" y="461945"/>
                  </a:lnTo>
                  <a:cubicBezTo>
                    <a:pt x="678589" y="546580"/>
                    <a:pt x="609979" y="615190"/>
                    <a:pt x="525344" y="615190"/>
                  </a:cubicBezTo>
                  <a:lnTo>
                    <a:pt x="153245" y="615190"/>
                  </a:lnTo>
                  <a:cubicBezTo>
                    <a:pt x="68610" y="615190"/>
                    <a:pt x="0" y="546580"/>
                    <a:pt x="0" y="461945"/>
                  </a:cubicBezTo>
                  <a:lnTo>
                    <a:pt x="0" y="153245"/>
                  </a:lnTo>
                  <a:cubicBezTo>
                    <a:pt x="0" y="68610"/>
                    <a:pt x="68610" y="0"/>
                    <a:pt x="153245" y="0"/>
                  </a:cubicBezTo>
                  <a:close/>
                </a:path>
              </a:pathLst>
            </a:custGeom>
            <a:solidFill>
              <a:srgbClr val="02336F"/>
            </a:solidFill>
          </p:spPr>
        </p:sp>
        <p:sp>
          <p:nvSpPr>
            <p:cNvPr name="TextBox 18" id="18"/>
            <p:cNvSpPr txBox="true"/>
            <p:nvPr/>
          </p:nvSpPr>
          <p:spPr>
            <a:xfrm>
              <a:off x="0" y="0"/>
              <a:ext cx="678589" cy="615190"/>
            </a:xfrm>
            <a:prstGeom prst="rect">
              <a:avLst/>
            </a:prstGeom>
          </p:spPr>
          <p:txBody>
            <a:bodyPr anchor="ctr" rtlCol="false" tIns="50800" lIns="50800" bIns="50800" rIns="50800"/>
            <a:lstStyle/>
            <a:p>
              <a:pPr algn="ctr">
                <a:lnSpc>
                  <a:spcPts val="3840"/>
                </a:lnSpc>
              </a:pPr>
              <a:r>
                <a:rPr lang="en-US" b="true" sz="3200" spc="29">
                  <a:solidFill>
                    <a:srgbClr val="FFFFFF"/>
                  </a:solidFill>
                  <a:latin typeface="TT Rounds Condensed Bold"/>
                  <a:ea typeface="TT Rounds Condensed Bold"/>
                  <a:cs typeface="TT Rounds Condensed Bold"/>
                  <a:sym typeface="TT Rounds Condensed Bold"/>
                </a:rPr>
                <a:t>ElasticSearch và Langchain</a:t>
              </a:r>
            </a:p>
          </p:txBody>
        </p:sp>
      </p:grpSp>
      <p:grpSp>
        <p:nvGrpSpPr>
          <p:cNvPr name="Group 19" id="19"/>
          <p:cNvGrpSpPr/>
          <p:nvPr/>
        </p:nvGrpSpPr>
        <p:grpSpPr>
          <a:xfrm rot="0">
            <a:off x="4437269" y="6334181"/>
            <a:ext cx="2425388" cy="2335800"/>
            <a:chOff x="0" y="0"/>
            <a:chExt cx="638785" cy="615190"/>
          </a:xfrm>
        </p:grpSpPr>
        <p:sp>
          <p:nvSpPr>
            <p:cNvPr name="Freeform 20" id="20"/>
            <p:cNvSpPr/>
            <p:nvPr/>
          </p:nvSpPr>
          <p:spPr>
            <a:xfrm flipH="false" flipV="false" rot="0">
              <a:off x="0" y="0"/>
              <a:ext cx="638785" cy="615190"/>
            </a:xfrm>
            <a:custGeom>
              <a:avLst/>
              <a:gdLst/>
              <a:ahLst/>
              <a:cxnLst/>
              <a:rect r="r" b="b" t="t" l="l"/>
              <a:pathLst>
                <a:path h="615190" w="638785">
                  <a:moveTo>
                    <a:pt x="162794" y="0"/>
                  </a:moveTo>
                  <a:lnTo>
                    <a:pt x="475992" y="0"/>
                  </a:lnTo>
                  <a:cubicBezTo>
                    <a:pt x="565900" y="0"/>
                    <a:pt x="638785" y="72885"/>
                    <a:pt x="638785" y="162794"/>
                  </a:cubicBezTo>
                  <a:lnTo>
                    <a:pt x="638785" y="452396"/>
                  </a:lnTo>
                  <a:cubicBezTo>
                    <a:pt x="638785" y="495572"/>
                    <a:pt x="621634" y="536979"/>
                    <a:pt x="591104" y="567509"/>
                  </a:cubicBezTo>
                  <a:cubicBezTo>
                    <a:pt x="560574" y="598039"/>
                    <a:pt x="519167" y="615190"/>
                    <a:pt x="475992" y="615190"/>
                  </a:cubicBezTo>
                  <a:lnTo>
                    <a:pt x="162794" y="615190"/>
                  </a:lnTo>
                  <a:cubicBezTo>
                    <a:pt x="72885" y="615190"/>
                    <a:pt x="0" y="542305"/>
                    <a:pt x="0" y="452396"/>
                  </a:cubicBezTo>
                  <a:lnTo>
                    <a:pt x="0" y="162794"/>
                  </a:lnTo>
                  <a:cubicBezTo>
                    <a:pt x="0" y="119618"/>
                    <a:pt x="17151" y="78211"/>
                    <a:pt x="47681" y="47681"/>
                  </a:cubicBezTo>
                  <a:cubicBezTo>
                    <a:pt x="78211" y="17151"/>
                    <a:pt x="119618" y="0"/>
                    <a:pt x="162794" y="0"/>
                  </a:cubicBezTo>
                  <a:close/>
                </a:path>
              </a:pathLst>
            </a:custGeom>
            <a:solidFill>
              <a:srgbClr val="02336F"/>
            </a:solidFill>
          </p:spPr>
        </p:sp>
        <p:sp>
          <p:nvSpPr>
            <p:cNvPr name="TextBox 21" id="21"/>
            <p:cNvSpPr txBox="true"/>
            <p:nvPr/>
          </p:nvSpPr>
          <p:spPr>
            <a:xfrm>
              <a:off x="0" y="0"/>
              <a:ext cx="638785" cy="615190"/>
            </a:xfrm>
            <a:prstGeom prst="rect">
              <a:avLst/>
            </a:prstGeom>
          </p:spPr>
          <p:txBody>
            <a:bodyPr anchor="ctr" rtlCol="false" tIns="50800" lIns="50800" bIns="50800" rIns="50800"/>
            <a:lstStyle/>
            <a:p>
              <a:pPr algn="ctr">
                <a:lnSpc>
                  <a:spcPts val="3840"/>
                </a:lnSpc>
              </a:pPr>
              <a:r>
                <a:rPr lang="en-US" b="true" sz="3200" spc="29">
                  <a:solidFill>
                    <a:srgbClr val="FFFFFF"/>
                  </a:solidFill>
                  <a:latin typeface="TT Rounds Condensed Bold"/>
                  <a:ea typeface="TT Rounds Condensed Bold"/>
                  <a:cs typeface="TT Rounds Condensed Bold"/>
                  <a:sym typeface="TT Rounds Condensed Bold"/>
                </a:rPr>
                <a:t>Chatbot</a:t>
              </a:r>
            </a:p>
          </p:txBody>
        </p:sp>
      </p:grpSp>
      <p:grpSp>
        <p:nvGrpSpPr>
          <p:cNvPr name="Group 22" id="22"/>
          <p:cNvGrpSpPr/>
          <p:nvPr/>
        </p:nvGrpSpPr>
        <p:grpSpPr>
          <a:xfrm rot="0">
            <a:off x="11226523" y="6334181"/>
            <a:ext cx="2512173" cy="2335800"/>
            <a:chOff x="0" y="0"/>
            <a:chExt cx="661642" cy="615190"/>
          </a:xfrm>
        </p:grpSpPr>
        <p:sp>
          <p:nvSpPr>
            <p:cNvPr name="Freeform 23" id="23"/>
            <p:cNvSpPr/>
            <p:nvPr/>
          </p:nvSpPr>
          <p:spPr>
            <a:xfrm flipH="false" flipV="false" rot="0">
              <a:off x="0" y="0"/>
              <a:ext cx="661642" cy="615190"/>
            </a:xfrm>
            <a:custGeom>
              <a:avLst/>
              <a:gdLst/>
              <a:ahLst/>
              <a:cxnLst/>
              <a:rect r="r" b="b" t="t" l="l"/>
              <a:pathLst>
                <a:path h="615190" w="661642">
                  <a:moveTo>
                    <a:pt x="157170" y="0"/>
                  </a:moveTo>
                  <a:lnTo>
                    <a:pt x="504472" y="0"/>
                  </a:lnTo>
                  <a:cubicBezTo>
                    <a:pt x="546156" y="0"/>
                    <a:pt x="586133" y="16559"/>
                    <a:pt x="615608" y="46034"/>
                  </a:cubicBezTo>
                  <a:cubicBezTo>
                    <a:pt x="645083" y="75509"/>
                    <a:pt x="661642" y="115486"/>
                    <a:pt x="661642" y="157170"/>
                  </a:cubicBezTo>
                  <a:lnTo>
                    <a:pt x="661642" y="458020"/>
                  </a:lnTo>
                  <a:cubicBezTo>
                    <a:pt x="661642" y="499704"/>
                    <a:pt x="645083" y="539681"/>
                    <a:pt x="615608" y="569156"/>
                  </a:cubicBezTo>
                  <a:cubicBezTo>
                    <a:pt x="586133" y="598631"/>
                    <a:pt x="546156" y="615190"/>
                    <a:pt x="504472" y="615190"/>
                  </a:cubicBezTo>
                  <a:lnTo>
                    <a:pt x="157170" y="615190"/>
                  </a:lnTo>
                  <a:cubicBezTo>
                    <a:pt x="115486" y="615190"/>
                    <a:pt x="75509" y="598631"/>
                    <a:pt x="46034" y="569156"/>
                  </a:cubicBezTo>
                  <a:cubicBezTo>
                    <a:pt x="16559" y="539681"/>
                    <a:pt x="0" y="499704"/>
                    <a:pt x="0" y="458020"/>
                  </a:cubicBezTo>
                  <a:lnTo>
                    <a:pt x="0" y="157170"/>
                  </a:lnTo>
                  <a:cubicBezTo>
                    <a:pt x="0" y="115486"/>
                    <a:pt x="16559" y="75509"/>
                    <a:pt x="46034" y="46034"/>
                  </a:cubicBezTo>
                  <a:cubicBezTo>
                    <a:pt x="75509" y="16559"/>
                    <a:pt x="115486" y="0"/>
                    <a:pt x="157170" y="0"/>
                  </a:cubicBezTo>
                  <a:close/>
                </a:path>
              </a:pathLst>
            </a:custGeom>
            <a:solidFill>
              <a:srgbClr val="02336F"/>
            </a:solidFill>
          </p:spPr>
        </p:sp>
        <p:sp>
          <p:nvSpPr>
            <p:cNvPr name="TextBox 24" id="24"/>
            <p:cNvSpPr txBox="true"/>
            <p:nvPr/>
          </p:nvSpPr>
          <p:spPr>
            <a:xfrm>
              <a:off x="0" y="0"/>
              <a:ext cx="661642" cy="615190"/>
            </a:xfrm>
            <a:prstGeom prst="rect">
              <a:avLst/>
            </a:prstGeom>
          </p:spPr>
          <p:txBody>
            <a:bodyPr anchor="ctr" rtlCol="false" tIns="50800" lIns="50800" bIns="50800" rIns="50800"/>
            <a:lstStyle/>
            <a:p>
              <a:pPr algn="ctr">
                <a:lnSpc>
                  <a:spcPts val="3840"/>
                </a:lnSpc>
              </a:pPr>
              <a:r>
                <a:rPr lang="en-US" b="true" sz="3200" spc="29">
                  <a:solidFill>
                    <a:srgbClr val="FFFFFF"/>
                  </a:solidFill>
                  <a:latin typeface="TT Rounds Condensed Bold"/>
                  <a:ea typeface="TT Rounds Condensed Bold"/>
                  <a:cs typeface="TT Rounds Condensed Bold"/>
                  <a:sym typeface="TT Rounds Condensed Bold"/>
                </a:rPr>
                <a:t>Kết luận và phát triển</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905165" cy="1633059"/>
            <a:chOff x="0" y="0"/>
            <a:chExt cx="18540220" cy="2177412"/>
          </a:xfrm>
        </p:grpSpPr>
        <p:grpSp>
          <p:nvGrpSpPr>
            <p:cNvPr name="Group 6" id="6"/>
            <p:cNvGrpSpPr/>
            <p:nvPr/>
          </p:nvGrpSpPr>
          <p:grpSpPr>
            <a:xfrm rot="0">
              <a:off x="1996414" y="624365"/>
              <a:ext cx="386330" cy="920750"/>
              <a:chOff x="0" y="0"/>
              <a:chExt cx="386330" cy="920750"/>
            </a:xfrm>
          </p:grpSpPr>
          <p:sp>
            <p:nvSpPr>
              <p:cNvPr name="Freeform 7" id="7"/>
              <p:cNvSpPr/>
              <p:nvPr/>
            </p:nvSpPr>
            <p:spPr>
              <a:xfrm flipH="false" flipV="false" rot="0">
                <a:off x="24146" y="12700"/>
                <a:ext cx="338039" cy="895350"/>
              </a:xfrm>
              <a:custGeom>
                <a:avLst/>
                <a:gdLst/>
                <a:ahLst/>
                <a:cxnLst/>
                <a:rect r="r" b="b" t="t" l="l"/>
                <a:pathLst>
                  <a:path h="895350" w="338039">
                    <a:moveTo>
                      <a:pt x="0" y="0"/>
                    </a:moveTo>
                    <a:lnTo>
                      <a:pt x="338038" y="0"/>
                    </a:lnTo>
                    <a:lnTo>
                      <a:pt x="338038" y="895350"/>
                    </a:lnTo>
                    <a:lnTo>
                      <a:pt x="0" y="895350"/>
                    </a:lnTo>
                    <a:close/>
                  </a:path>
                </a:pathLst>
              </a:custGeom>
              <a:solidFill>
                <a:srgbClr val="84B311"/>
              </a:solidFill>
            </p:spPr>
          </p:sp>
          <p:sp>
            <p:nvSpPr>
              <p:cNvPr name="Freeform 8" id="8"/>
              <p:cNvSpPr/>
              <p:nvPr/>
            </p:nvSpPr>
            <p:spPr>
              <a:xfrm flipH="false" flipV="false" rot="0">
                <a:off x="0" y="0"/>
                <a:ext cx="386330" cy="920750"/>
              </a:xfrm>
              <a:custGeom>
                <a:avLst/>
                <a:gdLst/>
                <a:ahLst/>
                <a:cxnLst/>
                <a:rect r="r" b="b" t="t" l="l"/>
                <a:pathLst>
                  <a:path h="920750" w="386330">
                    <a:moveTo>
                      <a:pt x="24146" y="0"/>
                    </a:moveTo>
                    <a:lnTo>
                      <a:pt x="362184" y="0"/>
                    </a:lnTo>
                    <a:cubicBezTo>
                      <a:pt x="375464" y="0"/>
                      <a:pt x="386330" y="5715"/>
                      <a:pt x="386330" y="12700"/>
                    </a:cubicBezTo>
                    <a:lnTo>
                      <a:pt x="386330" y="908050"/>
                    </a:lnTo>
                    <a:cubicBezTo>
                      <a:pt x="386330" y="915035"/>
                      <a:pt x="375464" y="920750"/>
                      <a:pt x="362184" y="920750"/>
                    </a:cubicBezTo>
                    <a:lnTo>
                      <a:pt x="24146" y="920750"/>
                    </a:lnTo>
                    <a:cubicBezTo>
                      <a:pt x="10866" y="920750"/>
                      <a:pt x="0" y="915035"/>
                      <a:pt x="0" y="908050"/>
                    </a:cubicBezTo>
                    <a:lnTo>
                      <a:pt x="0" y="12700"/>
                    </a:lnTo>
                    <a:cubicBezTo>
                      <a:pt x="0" y="5715"/>
                      <a:pt x="10866" y="0"/>
                      <a:pt x="24146" y="0"/>
                    </a:cubicBezTo>
                    <a:moveTo>
                      <a:pt x="24146" y="25400"/>
                    </a:moveTo>
                    <a:lnTo>
                      <a:pt x="24146" y="12700"/>
                    </a:lnTo>
                    <a:lnTo>
                      <a:pt x="48291" y="12700"/>
                    </a:lnTo>
                    <a:lnTo>
                      <a:pt x="48291" y="908050"/>
                    </a:lnTo>
                    <a:lnTo>
                      <a:pt x="24146" y="908050"/>
                    </a:lnTo>
                    <a:lnTo>
                      <a:pt x="24146" y="895350"/>
                    </a:lnTo>
                    <a:lnTo>
                      <a:pt x="362184" y="895350"/>
                    </a:lnTo>
                    <a:lnTo>
                      <a:pt x="362184" y="908050"/>
                    </a:lnTo>
                    <a:lnTo>
                      <a:pt x="338039" y="908050"/>
                    </a:lnTo>
                    <a:lnTo>
                      <a:pt x="338039" y="12700"/>
                    </a:lnTo>
                    <a:lnTo>
                      <a:pt x="362184" y="12700"/>
                    </a:lnTo>
                    <a:lnTo>
                      <a:pt x="362184" y="25400"/>
                    </a:lnTo>
                    <a:lnTo>
                      <a:pt x="24146" y="25400"/>
                    </a:lnTo>
                    <a:close/>
                  </a:path>
                </a:pathLst>
              </a:custGeom>
              <a:solidFill>
                <a:srgbClr val="84B311"/>
              </a:solidFill>
            </p:spPr>
          </p:sp>
        </p:grpSp>
        <p:sp>
          <p:nvSpPr>
            <p:cNvPr name="TextBox 9" id="9"/>
            <p:cNvSpPr txBox="true"/>
            <p:nvPr/>
          </p:nvSpPr>
          <p:spPr>
            <a:xfrm rot="0">
              <a:off x="0" y="706534"/>
              <a:ext cx="161292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66232" y="85725"/>
              <a:ext cx="1577398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Corrective RAG</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6628173" y="4169484"/>
            <a:ext cx="5031654" cy="5256436"/>
          </a:xfrm>
          <a:custGeom>
            <a:avLst/>
            <a:gdLst/>
            <a:ahLst/>
            <a:cxnLst/>
            <a:rect r="r" b="b" t="t" l="l"/>
            <a:pathLst>
              <a:path h="5256436" w="5031654">
                <a:moveTo>
                  <a:pt x="0" y="0"/>
                </a:moveTo>
                <a:lnTo>
                  <a:pt x="5031654" y="0"/>
                </a:lnTo>
                <a:lnTo>
                  <a:pt x="5031654" y="5256436"/>
                </a:lnTo>
                <a:lnTo>
                  <a:pt x="0" y="5256436"/>
                </a:lnTo>
                <a:lnTo>
                  <a:pt x="0" y="0"/>
                </a:lnTo>
                <a:close/>
              </a:path>
            </a:pathLst>
          </a:custGeom>
          <a:blipFill>
            <a:blip r:embed="rId4"/>
            <a:stretch>
              <a:fillRect l="0" t="0" r="0" b="0"/>
            </a:stretch>
          </a:blipFill>
        </p:spPr>
      </p:sp>
      <p:sp>
        <p:nvSpPr>
          <p:cNvPr name="TextBox 15" id="15"/>
          <p:cNvSpPr txBox="true"/>
          <p:nvPr/>
        </p:nvSpPr>
        <p:spPr>
          <a:xfrm rot="0">
            <a:off x="-2705765" y="1270269"/>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1. Ý tưởng</a:t>
            </a:r>
          </a:p>
        </p:txBody>
      </p:sp>
      <p:sp>
        <p:nvSpPr>
          <p:cNvPr name="TextBox 16" id="16"/>
          <p:cNvSpPr txBox="true"/>
          <p:nvPr/>
        </p:nvSpPr>
        <p:spPr>
          <a:xfrm rot="0">
            <a:off x="734831" y="2131606"/>
            <a:ext cx="16715071" cy="2369820"/>
          </a:xfrm>
          <a:prstGeom prst="rect">
            <a:avLst/>
          </a:prstGeom>
        </p:spPr>
        <p:txBody>
          <a:bodyPr anchor="t" rtlCol="false" tIns="0" lIns="0" bIns="0" rIns="0">
            <a:spAutoFit/>
          </a:bodyPr>
          <a:lstStyle/>
          <a:p>
            <a:pPr algn="l">
              <a:lnSpc>
                <a:spcPts val="3779"/>
              </a:lnSpc>
            </a:pPr>
            <a:r>
              <a:rPr lang="en-US" sz="2700" spc="24">
                <a:solidFill>
                  <a:srgbClr val="02336F"/>
                </a:solidFill>
                <a:latin typeface="Roboto"/>
                <a:ea typeface="Roboto"/>
                <a:cs typeface="Roboto"/>
                <a:sym typeface="Roboto"/>
              </a:rPr>
              <a:t>Corrective RAG là một sự cải tiến so với phiên bản RAG truyền thống. Hầu hết các phương pháp RAG truyền thống không xem xét đến tính liên quan của tài liệu với câu hỏi mà chỉ đơn giản là kết hợp các tài liệu đã tìm kiếm. Điều này có thể đưa ra các thông tin không liên quan, làm cản trở mô hình và có thể gây ra hiện tượng ảo giác.</a:t>
            </a:r>
          </a:p>
          <a:p>
            <a:pPr algn="l">
              <a:lnSpc>
                <a:spcPts val="377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905165" cy="1633059"/>
            <a:chOff x="0" y="0"/>
            <a:chExt cx="18540220" cy="2177412"/>
          </a:xfrm>
        </p:grpSpPr>
        <p:grpSp>
          <p:nvGrpSpPr>
            <p:cNvPr name="Group 6" id="6"/>
            <p:cNvGrpSpPr/>
            <p:nvPr/>
          </p:nvGrpSpPr>
          <p:grpSpPr>
            <a:xfrm rot="0">
              <a:off x="1996414" y="624365"/>
              <a:ext cx="386330" cy="920750"/>
              <a:chOff x="0" y="0"/>
              <a:chExt cx="386330" cy="920750"/>
            </a:xfrm>
          </p:grpSpPr>
          <p:sp>
            <p:nvSpPr>
              <p:cNvPr name="Freeform 7" id="7"/>
              <p:cNvSpPr/>
              <p:nvPr/>
            </p:nvSpPr>
            <p:spPr>
              <a:xfrm flipH="false" flipV="false" rot="0">
                <a:off x="24146" y="12700"/>
                <a:ext cx="338039" cy="895350"/>
              </a:xfrm>
              <a:custGeom>
                <a:avLst/>
                <a:gdLst/>
                <a:ahLst/>
                <a:cxnLst/>
                <a:rect r="r" b="b" t="t" l="l"/>
                <a:pathLst>
                  <a:path h="895350" w="338039">
                    <a:moveTo>
                      <a:pt x="0" y="0"/>
                    </a:moveTo>
                    <a:lnTo>
                      <a:pt x="338038" y="0"/>
                    </a:lnTo>
                    <a:lnTo>
                      <a:pt x="338038" y="895350"/>
                    </a:lnTo>
                    <a:lnTo>
                      <a:pt x="0" y="895350"/>
                    </a:lnTo>
                    <a:close/>
                  </a:path>
                </a:pathLst>
              </a:custGeom>
              <a:solidFill>
                <a:srgbClr val="84B311"/>
              </a:solidFill>
            </p:spPr>
          </p:sp>
          <p:sp>
            <p:nvSpPr>
              <p:cNvPr name="Freeform 8" id="8"/>
              <p:cNvSpPr/>
              <p:nvPr/>
            </p:nvSpPr>
            <p:spPr>
              <a:xfrm flipH="false" flipV="false" rot="0">
                <a:off x="0" y="0"/>
                <a:ext cx="386330" cy="920750"/>
              </a:xfrm>
              <a:custGeom>
                <a:avLst/>
                <a:gdLst/>
                <a:ahLst/>
                <a:cxnLst/>
                <a:rect r="r" b="b" t="t" l="l"/>
                <a:pathLst>
                  <a:path h="920750" w="386330">
                    <a:moveTo>
                      <a:pt x="24146" y="0"/>
                    </a:moveTo>
                    <a:lnTo>
                      <a:pt x="362184" y="0"/>
                    </a:lnTo>
                    <a:cubicBezTo>
                      <a:pt x="375464" y="0"/>
                      <a:pt x="386330" y="5715"/>
                      <a:pt x="386330" y="12700"/>
                    </a:cubicBezTo>
                    <a:lnTo>
                      <a:pt x="386330" y="908050"/>
                    </a:lnTo>
                    <a:cubicBezTo>
                      <a:pt x="386330" y="915035"/>
                      <a:pt x="375464" y="920750"/>
                      <a:pt x="362184" y="920750"/>
                    </a:cubicBezTo>
                    <a:lnTo>
                      <a:pt x="24146" y="920750"/>
                    </a:lnTo>
                    <a:cubicBezTo>
                      <a:pt x="10866" y="920750"/>
                      <a:pt x="0" y="915035"/>
                      <a:pt x="0" y="908050"/>
                    </a:cubicBezTo>
                    <a:lnTo>
                      <a:pt x="0" y="12700"/>
                    </a:lnTo>
                    <a:cubicBezTo>
                      <a:pt x="0" y="5715"/>
                      <a:pt x="10866" y="0"/>
                      <a:pt x="24146" y="0"/>
                    </a:cubicBezTo>
                    <a:moveTo>
                      <a:pt x="24146" y="25400"/>
                    </a:moveTo>
                    <a:lnTo>
                      <a:pt x="24146" y="12700"/>
                    </a:lnTo>
                    <a:lnTo>
                      <a:pt x="48291" y="12700"/>
                    </a:lnTo>
                    <a:lnTo>
                      <a:pt x="48291" y="908050"/>
                    </a:lnTo>
                    <a:lnTo>
                      <a:pt x="24146" y="908050"/>
                    </a:lnTo>
                    <a:lnTo>
                      <a:pt x="24146" y="895350"/>
                    </a:lnTo>
                    <a:lnTo>
                      <a:pt x="362184" y="895350"/>
                    </a:lnTo>
                    <a:lnTo>
                      <a:pt x="362184" y="908050"/>
                    </a:lnTo>
                    <a:lnTo>
                      <a:pt x="338039" y="908050"/>
                    </a:lnTo>
                    <a:lnTo>
                      <a:pt x="338039" y="12700"/>
                    </a:lnTo>
                    <a:lnTo>
                      <a:pt x="362184" y="12700"/>
                    </a:lnTo>
                    <a:lnTo>
                      <a:pt x="362184" y="25400"/>
                    </a:lnTo>
                    <a:lnTo>
                      <a:pt x="24146" y="25400"/>
                    </a:lnTo>
                    <a:close/>
                  </a:path>
                </a:pathLst>
              </a:custGeom>
              <a:solidFill>
                <a:srgbClr val="84B311"/>
              </a:solidFill>
            </p:spPr>
          </p:sp>
        </p:grpSp>
        <p:sp>
          <p:nvSpPr>
            <p:cNvPr name="TextBox 9" id="9"/>
            <p:cNvSpPr txBox="true"/>
            <p:nvPr/>
          </p:nvSpPr>
          <p:spPr>
            <a:xfrm rot="0">
              <a:off x="0" y="706534"/>
              <a:ext cx="161292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66232" y="85725"/>
              <a:ext cx="1577398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Corrective RAG</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TextBox 14" id="14"/>
          <p:cNvSpPr txBox="true"/>
          <p:nvPr/>
        </p:nvSpPr>
        <p:spPr>
          <a:xfrm rot="0">
            <a:off x="-2705765" y="1270269"/>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1. Ý tưởng</a:t>
            </a:r>
          </a:p>
        </p:txBody>
      </p:sp>
      <p:sp>
        <p:nvSpPr>
          <p:cNvPr name="TextBox 15" id="15"/>
          <p:cNvSpPr txBox="true"/>
          <p:nvPr/>
        </p:nvSpPr>
        <p:spPr>
          <a:xfrm rot="0">
            <a:off x="734831" y="2460023"/>
            <a:ext cx="16910627" cy="5703570"/>
          </a:xfrm>
          <a:prstGeom prst="rect">
            <a:avLst/>
          </a:prstGeom>
        </p:spPr>
        <p:txBody>
          <a:bodyPr anchor="t" rtlCol="false" tIns="0" lIns="0" bIns="0" rIns="0">
            <a:spAutoFit/>
          </a:bodyPr>
          <a:lstStyle/>
          <a:p>
            <a:pPr algn="l">
              <a:lnSpc>
                <a:spcPts val="3779"/>
              </a:lnSpc>
            </a:pPr>
            <a:r>
              <a:rPr lang="en-US" sz="2700" spc="24">
                <a:solidFill>
                  <a:srgbClr val="02336F"/>
                </a:solidFill>
                <a:latin typeface="Roboto"/>
                <a:ea typeface="Roboto"/>
                <a:cs typeface="Roboto"/>
                <a:sym typeface="Roboto"/>
              </a:rPr>
              <a:t>CRAG (Corrective Retrieval Augmented Generation) được thiết kế với một </a:t>
            </a:r>
            <a:r>
              <a:rPr lang="en-US" sz="2700" spc="24" b="true">
                <a:solidFill>
                  <a:srgbClr val="02336F"/>
                </a:solidFill>
                <a:latin typeface="Roboto Bold"/>
                <a:ea typeface="Roboto Bold"/>
                <a:cs typeface="Roboto Bold"/>
                <a:sym typeface="Roboto Bold"/>
              </a:rPr>
              <a:t>bộ đánh giá tìm kiếm gọn nhẹ</a:t>
            </a:r>
            <a:r>
              <a:rPr lang="en-US" sz="2700" spc="24">
                <a:solidFill>
                  <a:srgbClr val="02336F"/>
                </a:solidFill>
                <a:latin typeface="Roboto"/>
                <a:ea typeface="Roboto"/>
                <a:cs typeface="Roboto"/>
                <a:sym typeface="Roboto"/>
              </a:rPr>
              <a:t> để đánh giá chất lượng tổng thể của các tài liệu được truy xuất cho các truy vấn cụ thể. Sử dụng web search như một công cụ bổ sung để cải thiện kết quả truy xuất.</a:t>
            </a:r>
          </a:p>
          <a:p>
            <a:pPr algn="l">
              <a:lnSpc>
                <a:spcPts val="3779"/>
              </a:lnSpc>
            </a:pPr>
            <a:r>
              <a:rPr lang="en-US" sz="2700" spc="24">
                <a:solidFill>
                  <a:srgbClr val="02336F"/>
                </a:solidFill>
                <a:latin typeface="Roboto"/>
                <a:ea typeface="Roboto"/>
                <a:cs typeface="Roboto"/>
                <a:sym typeface="Roboto"/>
              </a:rPr>
              <a:t>Khi đánh giá, có 3 kết quả có thể xảy ra:</a:t>
            </a:r>
          </a:p>
          <a:p>
            <a:pPr algn="l" marL="582930" indent="-291465" lvl="1">
              <a:lnSpc>
                <a:spcPts val="3779"/>
              </a:lnSpc>
              <a:buFont typeface="Arial"/>
              <a:buChar char="•"/>
            </a:pPr>
            <a:r>
              <a:rPr lang="en-US" sz="2700" spc="24">
                <a:solidFill>
                  <a:srgbClr val="02336F"/>
                </a:solidFill>
                <a:latin typeface="Roboto"/>
                <a:ea typeface="Roboto"/>
                <a:cs typeface="Roboto"/>
                <a:sym typeface="Roboto"/>
              </a:rPr>
              <a:t>Đúng: tài liệu được truy xuất chứa nội dung cần thiết theo yêu cầu truy vấn, sau đó sử dụng một thuật toán tinh chỉnh kiến thức để viết lại các tài liệu được truy xuất.</a:t>
            </a:r>
          </a:p>
          <a:p>
            <a:pPr algn="l" marL="582930" indent="-291465" lvl="1">
              <a:lnSpc>
                <a:spcPts val="3779"/>
              </a:lnSpc>
              <a:buFont typeface="Arial"/>
              <a:buChar char="•"/>
            </a:pPr>
            <a:r>
              <a:rPr lang="en-US" sz="2700" spc="24">
                <a:solidFill>
                  <a:srgbClr val="02336F"/>
                </a:solidFill>
                <a:latin typeface="Roboto"/>
                <a:ea typeface="Roboto"/>
                <a:cs typeface="Roboto"/>
                <a:sym typeface="Roboto"/>
              </a:rPr>
              <a:t>Sai: Các tài liệu được truy xuất không liên quan đến yêu cầu truy vấn. Khi đó, sử dụng một công cụ tìm kiếm để tìm dữ liệu trên internet.</a:t>
            </a:r>
          </a:p>
          <a:p>
            <a:pPr algn="l" marL="582930" indent="-291465" lvl="1">
              <a:lnSpc>
                <a:spcPts val="3779"/>
              </a:lnSpc>
              <a:buFont typeface="Arial"/>
              <a:buChar char="•"/>
            </a:pPr>
            <a:r>
              <a:rPr lang="en-US" sz="2700" spc="24">
                <a:solidFill>
                  <a:srgbClr val="02336F"/>
                </a:solidFill>
                <a:latin typeface="Roboto"/>
                <a:ea typeface="Roboto"/>
                <a:cs typeface="Roboto"/>
                <a:sym typeface="Roboto"/>
              </a:rPr>
              <a:t>Mơ hồ: Các tài liệu truy xuất có thể gần nhưng không đủ để cung cấp một câu trả lời. Trong trường hợp này, thông tin bổ sung cần được lấy thông qua tìm kiếm web. Vì vậy, cả thuật toán tinh chỉnh kiến thức và công cụ tìm kiếm được sử dụng.</a:t>
            </a:r>
          </a:p>
          <a:p>
            <a:pPr algn="l">
              <a:lnSpc>
                <a:spcPts val="377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905165" cy="1633059"/>
            <a:chOff x="0" y="0"/>
            <a:chExt cx="18540220" cy="2177412"/>
          </a:xfrm>
        </p:grpSpPr>
        <p:grpSp>
          <p:nvGrpSpPr>
            <p:cNvPr name="Group 6" id="6"/>
            <p:cNvGrpSpPr/>
            <p:nvPr/>
          </p:nvGrpSpPr>
          <p:grpSpPr>
            <a:xfrm rot="0">
              <a:off x="1996414" y="624365"/>
              <a:ext cx="386330" cy="920750"/>
              <a:chOff x="0" y="0"/>
              <a:chExt cx="386330" cy="920750"/>
            </a:xfrm>
          </p:grpSpPr>
          <p:sp>
            <p:nvSpPr>
              <p:cNvPr name="Freeform 7" id="7"/>
              <p:cNvSpPr/>
              <p:nvPr/>
            </p:nvSpPr>
            <p:spPr>
              <a:xfrm flipH="false" flipV="false" rot="0">
                <a:off x="24146" y="12700"/>
                <a:ext cx="338039" cy="895350"/>
              </a:xfrm>
              <a:custGeom>
                <a:avLst/>
                <a:gdLst/>
                <a:ahLst/>
                <a:cxnLst/>
                <a:rect r="r" b="b" t="t" l="l"/>
                <a:pathLst>
                  <a:path h="895350" w="338039">
                    <a:moveTo>
                      <a:pt x="0" y="0"/>
                    </a:moveTo>
                    <a:lnTo>
                      <a:pt x="338038" y="0"/>
                    </a:lnTo>
                    <a:lnTo>
                      <a:pt x="338038" y="895350"/>
                    </a:lnTo>
                    <a:lnTo>
                      <a:pt x="0" y="895350"/>
                    </a:lnTo>
                    <a:close/>
                  </a:path>
                </a:pathLst>
              </a:custGeom>
              <a:solidFill>
                <a:srgbClr val="84B311"/>
              </a:solidFill>
            </p:spPr>
          </p:sp>
          <p:sp>
            <p:nvSpPr>
              <p:cNvPr name="Freeform 8" id="8"/>
              <p:cNvSpPr/>
              <p:nvPr/>
            </p:nvSpPr>
            <p:spPr>
              <a:xfrm flipH="false" flipV="false" rot="0">
                <a:off x="0" y="0"/>
                <a:ext cx="386330" cy="920750"/>
              </a:xfrm>
              <a:custGeom>
                <a:avLst/>
                <a:gdLst/>
                <a:ahLst/>
                <a:cxnLst/>
                <a:rect r="r" b="b" t="t" l="l"/>
                <a:pathLst>
                  <a:path h="920750" w="386330">
                    <a:moveTo>
                      <a:pt x="24146" y="0"/>
                    </a:moveTo>
                    <a:lnTo>
                      <a:pt x="362184" y="0"/>
                    </a:lnTo>
                    <a:cubicBezTo>
                      <a:pt x="375464" y="0"/>
                      <a:pt x="386330" y="5715"/>
                      <a:pt x="386330" y="12700"/>
                    </a:cubicBezTo>
                    <a:lnTo>
                      <a:pt x="386330" y="908050"/>
                    </a:lnTo>
                    <a:cubicBezTo>
                      <a:pt x="386330" y="915035"/>
                      <a:pt x="375464" y="920750"/>
                      <a:pt x="362184" y="920750"/>
                    </a:cubicBezTo>
                    <a:lnTo>
                      <a:pt x="24146" y="920750"/>
                    </a:lnTo>
                    <a:cubicBezTo>
                      <a:pt x="10866" y="920750"/>
                      <a:pt x="0" y="915035"/>
                      <a:pt x="0" y="908050"/>
                    </a:cubicBezTo>
                    <a:lnTo>
                      <a:pt x="0" y="12700"/>
                    </a:lnTo>
                    <a:cubicBezTo>
                      <a:pt x="0" y="5715"/>
                      <a:pt x="10866" y="0"/>
                      <a:pt x="24146" y="0"/>
                    </a:cubicBezTo>
                    <a:moveTo>
                      <a:pt x="24146" y="25400"/>
                    </a:moveTo>
                    <a:lnTo>
                      <a:pt x="24146" y="12700"/>
                    </a:lnTo>
                    <a:lnTo>
                      <a:pt x="48291" y="12700"/>
                    </a:lnTo>
                    <a:lnTo>
                      <a:pt x="48291" y="908050"/>
                    </a:lnTo>
                    <a:lnTo>
                      <a:pt x="24146" y="908050"/>
                    </a:lnTo>
                    <a:lnTo>
                      <a:pt x="24146" y="895350"/>
                    </a:lnTo>
                    <a:lnTo>
                      <a:pt x="362184" y="895350"/>
                    </a:lnTo>
                    <a:lnTo>
                      <a:pt x="362184" y="908050"/>
                    </a:lnTo>
                    <a:lnTo>
                      <a:pt x="338039" y="908050"/>
                    </a:lnTo>
                    <a:lnTo>
                      <a:pt x="338039" y="12700"/>
                    </a:lnTo>
                    <a:lnTo>
                      <a:pt x="362184" y="12700"/>
                    </a:lnTo>
                    <a:lnTo>
                      <a:pt x="362184" y="25400"/>
                    </a:lnTo>
                    <a:lnTo>
                      <a:pt x="24146" y="25400"/>
                    </a:lnTo>
                    <a:close/>
                  </a:path>
                </a:pathLst>
              </a:custGeom>
              <a:solidFill>
                <a:srgbClr val="84B311"/>
              </a:solidFill>
            </p:spPr>
          </p:sp>
        </p:grpSp>
        <p:sp>
          <p:nvSpPr>
            <p:cNvPr name="TextBox 9" id="9"/>
            <p:cNvSpPr txBox="true"/>
            <p:nvPr/>
          </p:nvSpPr>
          <p:spPr>
            <a:xfrm rot="0">
              <a:off x="0" y="706534"/>
              <a:ext cx="161292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66232" y="85725"/>
              <a:ext cx="1577398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Corrective RAG</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4517639" y="3877343"/>
            <a:ext cx="9290822" cy="5409656"/>
          </a:xfrm>
          <a:custGeom>
            <a:avLst/>
            <a:gdLst/>
            <a:ahLst/>
            <a:cxnLst/>
            <a:rect r="r" b="b" t="t" l="l"/>
            <a:pathLst>
              <a:path h="5409656" w="9290822">
                <a:moveTo>
                  <a:pt x="0" y="0"/>
                </a:moveTo>
                <a:lnTo>
                  <a:pt x="9290822" y="0"/>
                </a:lnTo>
                <a:lnTo>
                  <a:pt x="9290822" y="5409656"/>
                </a:lnTo>
                <a:lnTo>
                  <a:pt x="0" y="5409656"/>
                </a:lnTo>
                <a:lnTo>
                  <a:pt x="0" y="0"/>
                </a:lnTo>
                <a:close/>
              </a:path>
            </a:pathLst>
          </a:custGeom>
          <a:blipFill>
            <a:blip r:embed="rId4"/>
            <a:stretch>
              <a:fillRect l="0" t="0" r="0" b="0"/>
            </a:stretch>
          </a:blipFill>
        </p:spPr>
      </p:sp>
      <p:sp>
        <p:nvSpPr>
          <p:cNvPr name="TextBox 15" id="15"/>
          <p:cNvSpPr txBox="true"/>
          <p:nvPr/>
        </p:nvSpPr>
        <p:spPr>
          <a:xfrm rot="0">
            <a:off x="-2705765" y="1270269"/>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1. Ý tưởng</a:t>
            </a:r>
          </a:p>
        </p:txBody>
      </p:sp>
      <p:sp>
        <p:nvSpPr>
          <p:cNvPr name="TextBox 16" id="16"/>
          <p:cNvSpPr txBox="true"/>
          <p:nvPr/>
        </p:nvSpPr>
        <p:spPr>
          <a:xfrm rot="0">
            <a:off x="1028700" y="2460023"/>
            <a:ext cx="16833647" cy="1417320"/>
          </a:xfrm>
          <a:prstGeom prst="rect">
            <a:avLst/>
          </a:prstGeom>
        </p:spPr>
        <p:txBody>
          <a:bodyPr anchor="t" rtlCol="false" tIns="0" lIns="0" bIns="0" rIns="0">
            <a:spAutoFit/>
          </a:bodyPr>
          <a:lstStyle/>
          <a:p>
            <a:pPr algn="l">
              <a:lnSpc>
                <a:spcPts val="3779"/>
              </a:lnSpc>
            </a:pPr>
            <a:r>
              <a:rPr lang="en-US" sz="2700" spc="24">
                <a:solidFill>
                  <a:srgbClr val="02336F"/>
                </a:solidFill>
                <a:latin typeface="Roboto"/>
                <a:ea typeface="Roboto"/>
                <a:cs typeface="Roboto"/>
                <a:sym typeface="Roboto"/>
              </a:rPr>
              <a:t>Cuối cùng, thông tin đã được xử lý được chuyển tiếp đến LLM để tạo phản hồi. Hình dưới mô tả chính xác thuật toán mà chúng ta sẽ sử dụng.</a:t>
            </a:r>
          </a:p>
          <a:p>
            <a:pPr algn="l">
              <a:lnSpc>
                <a:spcPts val="3779"/>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905165" cy="1633059"/>
            <a:chOff x="0" y="0"/>
            <a:chExt cx="18540220" cy="2177412"/>
          </a:xfrm>
        </p:grpSpPr>
        <p:grpSp>
          <p:nvGrpSpPr>
            <p:cNvPr name="Group 6" id="6"/>
            <p:cNvGrpSpPr/>
            <p:nvPr/>
          </p:nvGrpSpPr>
          <p:grpSpPr>
            <a:xfrm rot="0">
              <a:off x="1996414" y="624365"/>
              <a:ext cx="386330" cy="920750"/>
              <a:chOff x="0" y="0"/>
              <a:chExt cx="386330" cy="920750"/>
            </a:xfrm>
          </p:grpSpPr>
          <p:sp>
            <p:nvSpPr>
              <p:cNvPr name="Freeform 7" id="7"/>
              <p:cNvSpPr/>
              <p:nvPr/>
            </p:nvSpPr>
            <p:spPr>
              <a:xfrm flipH="false" flipV="false" rot="0">
                <a:off x="24146" y="12700"/>
                <a:ext cx="338039" cy="895350"/>
              </a:xfrm>
              <a:custGeom>
                <a:avLst/>
                <a:gdLst/>
                <a:ahLst/>
                <a:cxnLst/>
                <a:rect r="r" b="b" t="t" l="l"/>
                <a:pathLst>
                  <a:path h="895350" w="338039">
                    <a:moveTo>
                      <a:pt x="0" y="0"/>
                    </a:moveTo>
                    <a:lnTo>
                      <a:pt x="338038" y="0"/>
                    </a:lnTo>
                    <a:lnTo>
                      <a:pt x="338038" y="895350"/>
                    </a:lnTo>
                    <a:lnTo>
                      <a:pt x="0" y="895350"/>
                    </a:lnTo>
                    <a:close/>
                  </a:path>
                </a:pathLst>
              </a:custGeom>
              <a:solidFill>
                <a:srgbClr val="84B311"/>
              </a:solidFill>
            </p:spPr>
          </p:sp>
          <p:sp>
            <p:nvSpPr>
              <p:cNvPr name="Freeform 8" id="8"/>
              <p:cNvSpPr/>
              <p:nvPr/>
            </p:nvSpPr>
            <p:spPr>
              <a:xfrm flipH="false" flipV="false" rot="0">
                <a:off x="0" y="0"/>
                <a:ext cx="386330" cy="920750"/>
              </a:xfrm>
              <a:custGeom>
                <a:avLst/>
                <a:gdLst/>
                <a:ahLst/>
                <a:cxnLst/>
                <a:rect r="r" b="b" t="t" l="l"/>
                <a:pathLst>
                  <a:path h="920750" w="386330">
                    <a:moveTo>
                      <a:pt x="24146" y="0"/>
                    </a:moveTo>
                    <a:lnTo>
                      <a:pt x="362184" y="0"/>
                    </a:lnTo>
                    <a:cubicBezTo>
                      <a:pt x="375464" y="0"/>
                      <a:pt x="386330" y="5715"/>
                      <a:pt x="386330" y="12700"/>
                    </a:cubicBezTo>
                    <a:lnTo>
                      <a:pt x="386330" y="908050"/>
                    </a:lnTo>
                    <a:cubicBezTo>
                      <a:pt x="386330" y="915035"/>
                      <a:pt x="375464" y="920750"/>
                      <a:pt x="362184" y="920750"/>
                    </a:cubicBezTo>
                    <a:lnTo>
                      <a:pt x="24146" y="920750"/>
                    </a:lnTo>
                    <a:cubicBezTo>
                      <a:pt x="10866" y="920750"/>
                      <a:pt x="0" y="915035"/>
                      <a:pt x="0" y="908050"/>
                    </a:cubicBezTo>
                    <a:lnTo>
                      <a:pt x="0" y="12700"/>
                    </a:lnTo>
                    <a:cubicBezTo>
                      <a:pt x="0" y="5715"/>
                      <a:pt x="10866" y="0"/>
                      <a:pt x="24146" y="0"/>
                    </a:cubicBezTo>
                    <a:moveTo>
                      <a:pt x="24146" y="25400"/>
                    </a:moveTo>
                    <a:lnTo>
                      <a:pt x="24146" y="12700"/>
                    </a:lnTo>
                    <a:lnTo>
                      <a:pt x="48291" y="12700"/>
                    </a:lnTo>
                    <a:lnTo>
                      <a:pt x="48291" y="908050"/>
                    </a:lnTo>
                    <a:lnTo>
                      <a:pt x="24146" y="908050"/>
                    </a:lnTo>
                    <a:lnTo>
                      <a:pt x="24146" y="895350"/>
                    </a:lnTo>
                    <a:lnTo>
                      <a:pt x="362184" y="895350"/>
                    </a:lnTo>
                    <a:lnTo>
                      <a:pt x="362184" y="908050"/>
                    </a:lnTo>
                    <a:lnTo>
                      <a:pt x="338039" y="908050"/>
                    </a:lnTo>
                    <a:lnTo>
                      <a:pt x="338039" y="12700"/>
                    </a:lnTo>
                    <a:lnTo>
                      <a:pt x="362184" y="12700"/>
                    </a:lnTo>
                    <a:lnTo>
                      <a:pt x="362184" y="25400"/>
                    </a:lnTo>
                    <a:lnTo>
                      <a:pt x="24146" y="25400"/>
                    </a:lnTo>
                    <a:close/>
                  </a:path>
                </a:pathLst>
              </a:custGeom>
              <a:solidFill>
                <a:srgbClr val="84B311"/>
              </a:solidFill>
            </p:spPr>
          </p:sp>
        </p:grpSp>
        <p:sp>
          <p:nvSpPr>
            <p:cNvPr name="TextBox 9" id="9"/>
            <p:cNvSpPr txBox="true"/>
            <p:nvPr/>
          </p:nvSpPr>
          <p:spPr>
            <a:xfrm rot="0">
              <a:off x="0" y="706534"/>
              <a:ext cx="161292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66232" y="85725"/>
              <a:ext cx="1577398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Corrective RAG</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TextBox 14" id="14"/>
          <p:cNvSpPr txBox="true"/>
          <p:nvPr/>
        </p:nvSpPr>
        <p:spPr>
          <a:xfrm rot="0">
            <a:off x="-2435050" y="1270269"/>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2. Triển khai</a:t>
            </a:r>
          </a:p>
        </p:txBody>
      </p:sp>
      <p:sp>
        <p:nvSpPr>
          <p:cNvPr name="TextBox 15" id="15"/>
          <p:cNvSpPr txBox="true"/>
          <p:nvPr/>
        </p:nvSpPr>
        <p:spPr>
          <a:xfrm rot="0">
            <a:off x="734831" y="2211616"/>
            <a:ext cx="17127516" cy="7132320"/>
          </a:xfrm>
          <a:prstGeom prst="rect">
            <a:avLst/>
          </a:prstGeom>
        </p:spPr>
        <p:txBody>
          <a:bodyPr anchor="t" rtlCol="false" tIns="0" lIns="0" bIns="0" rIns="0">
            <a:spAutoFit/>
          </a:bodyPr>
          <a:lstStyle/>
          <a:p>
            <a:pPr algn="l">
              <a:lnSpc>
                <a:spcPts val="3779"/>
              </a:lnSpc>
            </a:pPr>
            <a:r>
              <a:rPr lang="en-US" sz="2700" spc="24">
                <a:solidFill>
                  <a:srgbClr val="02336F"/>
                </a:solidFill>
                <a:latin typeface="Roboto"/>
                <a:ea typeface="Roboto"/>
                <a:cs typeface="Roboto"/>
                <a:sym typeface="Roboto"/>
              </a:rPr>
              <a:t>CRAG sử dụng mô hình T5-large để đánh giá mức độ liên quan của tài liệu đối với truy vấn. Mỗi truy vấn được nối với từng tài liệu truy xuất để mô hình dự đoán điểm liên quan từ -1 đến 1. Trong quá trình tinh chỉnh, các mẫu tích cực được gán nhãn 1, còn mẫu tiêu cực là -1.</a:t>
            </a:r>
          </a:p>
          <a:p>
            <a:pPr algn="l">
              <a:lnSpc>
                <a:spcPts val="3779"/>
              </a:lnSpc>
            </a:pPr>
            <a:r>
              <a:rPr lang="en-US" sz="2700" spc="24">
                <a:solidFill>
                  <a:srgbClr val="02336F"/>
                </a:solidFill>
                <a:latin typeface="Roboto"/>
                <a:ea typeface="Roboto"/>
                <a:cs typeface="Roboto"/>
                <a:sym typeface="Roboto"/>
              </a:rPr>
              <a:t>CRAG phát triển phương pháp "phân rã rồi tái cấu trúc" để trích xuất kiến thức từ tài liệu. Quy trình gồm:</a:t>
            </a:r>
          </a:p>
          <a:p>
            <a:pPr algn="l" marL="582930" indent="-291465" lvl="1">
              <a:lnSpc>
                <a:spcPts val="3779"/>
              </a:lnSpc>
              <a:buAutoNum type="arabicPeriod" startAt="1"/>
            </a:pPr>
            <a:r>
              <a:rPr lang="en-US" sz="2700" spc="24">
                <a:solidFill>
                  <a:srgbClr val="02336F"/>
                </a:solidFill>
                <a:latin typeface="Roboto"/>
                <a:ea typeface="Roboto"/>
                <a:cs typeface="Roboto"/>
                <a:sym typeface="Roboto"/>
              </a:rPr>
              <a:t>Phân rã (Decompose):</a:t>
            </a:r>
          </a:p>
          <a:p>
            <a:pPr algn="l" marL="1165860" indent="-388620" lvl="2">
              <a:lnSpc>
                <a:spcPts val="3779"/>
              </a:lnSpc>
              <a:buFont typeface="Arial"/>
              <a:buChar char="⚬"/>
            </a:pPr>
            <a:r>
              <a:rPr lang="en-US" sz="2700" spc="24">
                <a:solidFill>
                  <a:srgbClr val="02336F"/>
                </a:solidFill>
                <a:latin typeface="Roboto"/>
                <a:ea typeface="Roboto"/>
                <a:cs typeface="Roboto"/>
                <a:sym typeface="Roboto"/>
              </a:rPr>
              <a:t>Áp dụng các quy tắc heuristic để chia tài liệu thành các dải kiến thức độc lập.</a:t>
            </a:r>
          </a:p>
          <a:p>
            <a:pPr algn="l" marL="1165860" indent="-388620" lvl="2">
              <a:lnSpc>
                <a:spcPts val="3779"/>
              </a:lnSpc>
              <a:buFont typeface="Arial"/>
              <a:buChar char="⚬"/>
            </a:pPr>
            <a:r>
              <a:rPr lang="en-US" sz="2700" spc="24">
                <a:solidFill>
                  <a:srgbClr val="02336F"/>
                </a:solidFill>
                <a:latin typeface="Roboto"/>
                <a:ea typeface="Roboto"/>
                <a:cs typeface="Roboto"/>
                <a:sym typeface="Roboto"/>
              </a:rPr>
              <a:t>Tài liệu ngắn (1-2 câu) được giữ nguyên; tài liệu dài được chia thành các đơn vị nhỏ hơn (vài câu mỗi đơn vị).</a:t>
            </a:r>
          </a:p>
          <a:p>
            <a:pPr algn="l" marL="582930" indent="-291465" lvl="1">
              <a:lnSpc>
                <a:spcPts val="3779"/>
              </a:lnSpc>
              <a:buAutoNum type="arabicPeriod" startAt="1"/>
            </a:pPr>
            <a:r>
              <a:rPr lang="en-US" sz="2700" spc="24">
                <a:solidFill>
                  <a:srgbClr val="02336F"/>
                </a:solidFill>
                <a:latin typeface="Roboto"/>
                <a:ea typeface="Roboto"/>
                <a:cs typeface="Roboto"/>
                <a:sym typeface="Roboto"/>
              </a:rPr>
              <a:t>Đánh giá (Evaluate):</a:t>
            </a:r>
          </a:p>
          <a:p>
            <a:pPr algn="l" marL="1165860" indent="-388620" lvl="2">
              <a:lnSpc>
                <a:spcPts val="3779"/>
              </a:lnSpc>
              <a:buFont typeface="Arial"/>
              <a:buChar char="⚬"/>
            </a:pPr>
            <a:r>
              <a:rPr lang="en-US" sz="2700" spc="24">
                <a:solidFill>
                  <a:srgbClr val="02336F"/>
                </a:solidFill>
                <a:latin typeface="Roboto"/>
                <a:ea typeface="Roboto"/>
                <a:cs typeface="Roboto"/>
                <a:sym typeface="Roboto"/>
              </a:rPr>
              <a:t>Bộ đánh giá tìm kiếm tính similarity score cho từng dải kiến thức.</a:t>
            </a:r>
          </a:p>
          <a:p>
            <a:pPr algn="l" marL="1165860" indent="-388620" lvl="2">
              <a:lnSpc>
                <a:spcPts val="3779"/>
              </a:lnSpc>
              <a:buFont typeface="Arial"/>
              <a:buChar char="⚬"/>
            </a:pPr>
            <a:r>
              <a:rPr lang="en-US" sz="2700" spc="24">
                <a:solidFill>
                  <a:srgbClr val="02336F"/>
                </a:solidFill>
                <a:latin typeface="Roboto"/>
                <a:ea typeface="Roboto"/>
                <a:cs typeface="Roboto"/>
                <a:sym typeface="Roboto"/>
              </a:rPr>
              <a:t>Loại bỏ các dải có điểm thấp.</a:t>
            </a:r>
          </a:p>
          <a:p>
            <a:pPr algn="l" marL="582930" indent="-291465" lvl="1">
              <a:lnSpc>
                <a:spcPts val="3779"/>
              </a:lnSpc>
              <a:buAutoNum type="arabicPeriod" startAt="1"/>
            </a:pPr>
            <a:r>
              <a:rPr lang="en-US" sz="2700" spc="24">
                <a:solidFill>
                  <a:srgbClr val="02336F"/>
                </a:solidFill>
                <a:latin typeface="Roboto"/>
                <a:ea typeface="Roboto"/>
                <a:cs typeface="Roboto"/>
                <a:sym typeface="Roboto"/>
              </a:rPr>
              <a:t>Tái cấu trúc (Recompose):</a:t>
            </a:r>
          </a:p>
          <a:p>
            <a:pPr algn="l" marL="1165860" indent="-388620" lvl="2">
              <a:lnSpc>
                <a:spcPts val="3779"/>
              </a:lnSpc>
              <a:buFont typeface="Arial"/>
              <a:buChar char="⚬"/>
            </a:pPr>
            <a:r>
              <a:rPr lang="en-US" sz="2700" spc="24">
                <a:solidFill>
                  <a:srgbClr val="02336F"/>
                </a:solidFill>
                <a:latin typeface="Roboto"/>
                <a:ea typeface="Roboto"/>
                <a:cs typeface="Roboto"/>
                <a:sym typeface="Roboto"/>
              </a:rPr>
              <a:t>Kết hợp các dải liên quan thành kiến thức tổng hợp.</a:t>
            </a:r>
          </a:p>
          <a:p>
            <a:pPr algn="l">
              <a:lnSpc>
                <a:spcPts val="3779"/>
              </a:lnSpc>
            </a:pPr>
            <a:r>
              <a:rPr lang="en-US" sz="2700" spc="24">
                <a:solidFill>
                  <a:srgbClr val="02336F"/>
                </a:solidFill>
                <a:latin typeface="Roboto"/>
                <a:ea typeface="Roboto"/>
                <a:cs typeface="Roboto"/>
                <a:sym typeface="Roboto"/>
              </a:rPr>
              <a:t>Mục tiêu là trích xuất và tái tổ hợp thông tin quan trọng nhất từ các tài liệu liên quan.</a:t>
            </a:r>
          </a:p>
          <a:p>
            <a:pPr algn="l">
              <a:lnSpc>
                <a:spcPts val="3779"/>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905165" cy="1633059"/>
            <a:chOff x="0" y="0"/>
            <a:chExt cx="18540220" cy="2177412"/>
          </a:xfrm>
        </p:grpSpPr>
        <p:grpSp>
          <p:nvGrpSpPr>
            <p:cNvPr name="Group 6" id="6"/>
            <p:cNvGrpSpPr/>
            <p:nvPr/>
          </p:nvGrpSpPr>
          <p:grpSpPr>
            <a:xfrm rot="0">
              <a:off x="1996414" y="624365"/>
              <a:ext cx="386330" cy="920750"/>
              <a:chOff x="0" y="0"/>
              <a:chExt cx="386330" cy="920750"/>
            </a:xfrm>
          </p:grpSpPr>
          <p:sp>
            <p:nvSpPr>
              <p:cNvPr name="Freeform 7" id="7"/>
              <p:cNvSpPr/>
              <p:nvPr/>
            </p:nvSpPr>
            <p:spPr>
              <a:xfrm flipH="false" flipV="false" rot="0">
                <a:off x="24146" y="12700"/>
                <a:ext cx="338039" cy="895350"/>
              </a:xfrm>
              <a:custGeom>
                <a:avLst/>
                <a:gdLst/>
                <a:ahLst/>
                <a:cxnLst/>
                <a:rect r="r" b="b" t="t" l="l"/>
                <a:pathLst>
                  <a:path h="895350" w="338039">
                    <a:moveTo>
                      <a:pt x="0" y="0"/>
                    </a:moveTo>
                    <a:lnTo>
                      <a:pt x="338038" y="0"/>
                    </a:lnTo>
                    <a:lnTo>
                      <a:pt x="338038" y="895350"/>
                    </a:lnTo>
                    <a:lnTo>
                      <a:pt x="0" y="895350"/>
                    </a:lnTo>
                    <a:close/>
                  </a:path>
                </a:pathLst>
              </a:custGeom>
              <a:solidFill>
                <a:srgbClr val="84B311"/>
              </a:solidFill>
            </p:spPr>
          </p:sp>
          <p:sp>
            <p:nvSpPr>
              <p:cNvPr name="Freeform 8" id="8"/>
              <p:cNvSpPr/>
              <p:nvPr/>
            </p:nvSpPr>
            <p:spPr>
              <a:xfrm flipH="false" flipV="false" rot="0">
                <a:off x="0" y="0"/>
                <a:ext cx="386330" cy="920750"/>
              </a:xfrm>
              <a:custGeom>
                <a:avLst/>
                <a:gdLst/>
                <a:ahLst/>
                <a:cxnLst/>
                <a:rect r="r" b="b" t="t" l="l"/>
                <a:pathLst>
                  <a:path h="920750" w="386330">
                    <a:moveTo>
                      <a:pt x="24146" y="0"/>
                    </a:moveTo>
                    <a:lnTo>
                      <a:pt x="362184" y="0"/>
                    </a:lnTo>
                    <a:cubicBezTo>
                      <a:pt x="375464" y="0"/>
                      <a:pt x="386330" y="5715"/>
                      <a:pt x="386330" y="12700"/>
                    </a:cubicBezTo>
                    <a:lnTo>
                      <a:pt x="386330" y="908050"/>
                    </a:lnTo>
                    <a:cubicBezTo>
                      <a:pt x="386330" y="915035"/>
                      <a:pt x="375464" y="920750"/>
                      <a:pt x="362184" y="920750"/>
                    </a:cubicBezTo>
                    <a:lnTo>
                      <a:pt x="24146" y="920750"/>
                    </a:lnTo>
                    <a:cubicBezTo>
                      <a:pt x="10866" y="920750"/>
                      <a:pt x="0" y="915035"/>
                      <a:pt x="0" y="908050"/>
                    </a:cubicBezTo>
                    <a:lnTo>
                      <a:pt x="0" y="12700"/>
                    </a:lnTo>
                    <a:cubicBezTo>
                      <a:pt x="0" y="5715"/>
                      <a:pt x="10866" y="0"/>
                      <a:pt x="24146" y="0"/>
                    </a:cubicBezTo>
                    <a:moveTo>
                      <a:pt x="24146" y="25400"/>
                    </a:moveTo>
                    <a:lnTo>
                      <a:pt x="24146" y="12700"/>
                    </a:lnTo>
                    <a:lnTo>
                      <a:pt x="48291" y="12700"/>
                    </a:lnTo>
                    <a:lnTo>
                      <a:pt x="48291" y="908050"/>
                    </a:lnTo>
                    <a:lnTo>
                      <a:pt x="24146" y="908050"/>
                    </a:lnTo>
                    <a:lnTo>
                      <a:pt x="24146" y="895350"/>
                    </a:lnTo>
                    <a:lnTo>
                      <a:pt x="362184" y="895350"/>
                    </a:lnTo>
                    <a:lnTo>
                      <a:pt x="362184" y="908050"/>
                    </a:lnTo>
                    <a:lnTo>
                      <a:pt x="338039" y="908050"/>
                    </a:lnTo>
                    <a:lnTo>
                      <a:pt x="338039" y="12700"/>
                    </a:lnTo>
                    <a:lnTo>
                      <a:pt x="362184" y="12700"/>
                    </a:lnTo>
                    <a:lnTo>
                      <a:pt x="362184" y="25400"/>
                    </a:lnTo>
                    <a:lnTo>
                      <a:pt x="24146" y="25400"/>
                    </a:lnTo>
                    <a:close/>
                  </a:path>
                </a:pathLst>
              </a:custGeom>
              <a:solidFill>
                <a:srgbClr val="84B311"/>
              </a:solidFill>
            </p:spPr>
          </p:sp>
        </p:grpSp>
        <p:sp>
          <p:nvSpPr>
            <p:cNvPr name="TextBox 9" id="9"/>
            <p:cNvSpPr txBox="true"/>
            <p:nvPr/>
          </p:nvSpPr>
          <p:spPr>
            <a:xfrm rot="0">
              <a:off x="0" y="706534"/>
              <a:ext cx="161292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66232" y="85725"/>
              <a:ext cx="1577398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Corrective RAG</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3168621" y="2312299"/>
            <a:ext cx="11950758" cy="6227586"/>
          </a:xfrm>
          <a:custGeom>
            <a:avLst/>
            <a:gdLst/>
            <a:ahLst/>
            <a:cxnLst/>
            <a:rect r="r" b="b" t="t" l="l"/>
            <a:pathLst>
              <a:path h="6227586" w="11950758">
                <a:moveTo>
                  <a:pt x="0" y="0"/>
                </a:moveTo>
                <a:lnTo>
                  <a:pt x="11950758" y="0"/>
                </a:lnTo>
                <a:lnTo>
                  <a:pt x="11950758" y="6227586"/>
                </a:lnTo>
                <a:lnTo>
                  <a:pt x="0" y="6227586"/>
                </a:lnTo>
                <a:lnTo>
                  <a:pt x="0" y="0"/>
                </a:lnTo>
                <a:close/>
              </a:path>
            </a:pathLst>
          </a:custGeom>
          <a:blipFill>
            <a:blip r:embed="rId4"/>
            <a:stretch>
              <a:fillRect l="0" t="0" r="0" b="0"/>
            </a:stretch>
          </a:blipFill>
        </p:spPr>
      </p:sp>
      <p:sp>
        <p:nvSpPr>
          <p:cNvPr name="TextBox 15" id="15"/>
          <p:cNvSpPr txBox="true"/>
          <p:nvPr/>
        </p:nvSpPr>
        <p:spPr>
          <a:xfrm rot="0">
            <a:off x="-2435050" y="1270269"/>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2. Triển khai</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905165" cy="1633059"/>
            <a:chOff x="0" y="0"/>
            <a:chExt cx="18540220" cy="2177412"/>
          </a:xfrm>
        </p:grpSpPr>
        <p:grpSp>
          <p:nvGrpSpPr>
            <p:cNvPr name="Group 6" id="6"/>
            <p:cNvGrpSpPr/>
            <p:nvPr/>
          </p:nvGrpSpPr>
          <p:grpSpPr>
            <a:xfrm rot="0">
              <a:off x="1996414" y="624365"/>
              <a:ext cx="386330" cy="920750"/>
              <a:chOff x="0" y="0"/>
              <a:chExt cx="386330" cy="920750"/>
            </a:xfrm>
          </p:grpSpPr>
          <p:sp>
            <p:nvSpPr>
              <p:cNvPr name="Freeform 7" id="7"/>
              <p:cNvSpPr/>
              <p:nvPr/>
            </p:nvSpPr>
            <p:spPr>
              <a:xfrm flipH="false" flipV="false" rot="0">
                <a:off x="24146" y="12700"/>
                <a:ext cx="338039" cy="895350"/>
              </a:xfrm>
              <a:custGeom>
                <a:avLst/>
                <a:gdLst/>
                <a:ahLst/>
                <a:cxnLst/>
                <a:rect r="r" b="b" t="t" l="l"/>
                <a:pathLst>
                  <a:path h="895350" w="338039">
                    <a:moveTo>
                      <a:pt x="0" y="0"/>
                    </a:moveTo>
                    <a:lnTo>
                      <a:pt x="338038" y="0"/>
                    </a:lnTo>
                    <a:lnTo>
                      <a:pt x="338038" y="895350"/>
                    </a:lnTo>
                    <a:lnTo>
                      <a:pt x="0" y="895350"/>
                    </a:lnTo>
                    <a:close/>
                  </a:path>
                </a:pathLst>
              </a:custGeom>
              <a:solidFill>
                <a:srgbClr val="84B311"/>
              </a:solidFill>
            </p:spPr>
          </p:sp>
          <p:sp>
            <p:nvSpPr>
              <p:cNvPr name="Freeform 8" id="8"/>
              <p:cNvSpPr/>
              <p:nvPr/>
            </p:nvSpPr>
            <p:spPr>
              <a:xfrm flipH="false" flipV="false" rot="0">
                <a:off x="0" y="0"/>
                <a:ext cx="386330" cy="920750"/>
              </a:xfrm>
              <a:custGeom>
                <a:avLst/>
                <a:gdLst/>
                <a:ahLst/>
                <a:cxnLst/>
                <a:rect r="r" b="b" t="t" l="l"/>
                <a:pathLst>
                  <a:path h="920750" w="386330">
                    <a:moveTo>
                      <a:pt x="24146" y="0"/>
                    </a:moveTo>
                    <a:lnTo>
                      <a:pt x="362184" y="0"/>
                    </a:lnTo>
                    <a:cubicBezTo>
                      <a:pt x="375464" y="0"/>
                      <a:pt x="386330" y="5715"/>
                      <a:pt x="386330" y="12700"/>
                    </a:cubicBezTo>
                    <a:lnTo>
                      <a:pt x="386330" y="908050"/>
                    </a:lnTo>
                    <a:cubicBezTo>
                      <a:pt x="386330" y="915035"/>
                      <a:pt x="375464" y="920750"/>
                      <a:pt x="362184" y="920750"/>
                    </a:cubicBezTo>
                    <a:lnTo>
                      <a:pt x="24146" y="920750"/>
                    </a:lnTo>
                    <a:cubicBezTo>
                      <a:pt x="10866" y="920750"/>
                      <a:pt x="0" y="915035"/>
                      <a:pt x="0" y="908050"/>
                    </a:cubicBezTo>
                    <a:lnTo>
                      <a:pt x="0" y="12700"/>
                    </a:lnTo>
                    <a:cubicBezTo>
                      <a:pt x="0" y="5715"/>
                      <a:pt x="10866" y="0"/>
                      <a:pt x="24146" y="0"/>
                    </a:cubicBezTo>
                    <a:moveTo>
                      <a:pt x="24146" y="25400"/>
                    </a:moveTo>
                    <a:lnTo>
                      <a:pt x="24146" y="12700"/>
                    </a:lnTo>
                    <a:lnTo>
                      <a:pt x="48291" y="12700"/>
                    </a:lnTo>
                    <a:lnTo>
                      <a:pt x="48291" y="908050"/>
                    </a:lnTo>
                    <a:lnTo>
                      <a:pt x="24146" y="908050"/>
                    </a:lnTo>
                    <a:lnTo>
                      <a:pt x="24146" y="895350"/>
                    </a:lnTo>
                    <a:lnTo>
                      <a:pt x="362184" y="895350"/>
                    </a:lnTo>
                    <a:lnTo>
                      <a:pt x="362184" y="908050"/>
                    </a:lnTo>
                    <a:lnTo>
                      <a:pt x="338039" y="908050"/>
                    </a:lnTo>
                    <a:lnTo>
                      <a:pt x="338039" y="12700"/>
                    </a:lnTo>
                    <a:lnTo>
                      <a:pt x="362184" y="12700"/>
                    </a:lnTo>
                    <a:lnTo>
                      <a:pt x="362184" y="25400"/>
                    </a:lnTo>
                    <a:lnTo>
                      <a:pt x="24146" y="25400"/>
                    </a:lnTo>
                    <a:close/>
                  </a:path>
                </a:pathLst>
              </a:custGeom>
              <a:solidFill>
                <a:srgbClr val="84B311"/>
              </a:solidFill>
            </p:spPr>
          </p:sp>
        </p:grpSp>
        <p:sp>
          <p:nvSpPr>
            <p:cNvPr name="TextBox 9" id="9"/>
            <p:cNvSpPr txBox="true"/>
            <p:nvPr/>
          </p:nvSpPr>
          <p:spPr>
            <a:xfrm rot="0">
              <a:off x="0" y="706534"/>
              <a:ext cx="161292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66232" y="85725"/>
              <a:ext cx="1577398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Corrective RAG</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TextBox 14" id="14"/>
          <p:cNvSpPr txBox="true"/>
          <p:nvPr/>
        </p:nvSpPr>
        <p:spPr>
          <a:xfrm rot="0">
            <a:off x="-1302971" y="1270269"/>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3. Cải tiến bộ truy xuất</a:t>
            </a:r>
          </a:p>
        </p:txBody>
      </p:sp>
      <p:sp>
        <p:nvSpPr>
          <p:cNvPr name="TextBox 15" id="15"/>
          <p:cNvSpPr txBox="true"/>
          <p:nvPr/>
        </p:nvSpPr>
        <p:spPr>
          <a:xfrm rot="0">
            <a:off x="734831" y="2582108"/>
            <a:ext cx="17127516" cy="6179820"/>
          </a:xfrm>
          <a:prstGeom prst="rect">
            <a:avLst/>
          </a:prstGeom>
        </p:spPr>
        <p:txBody>
          <a:bodyPr anchor="t" rtlCol="false" tIns="0" lIns="0" bIns="0" rIns="0">
            <a:spAutoFit/>
          </a:bodyPr>
          <a:lstStyle/>
          <a:p>
            <a:pPr algn="l">
              <a:lnSpc>
                <a:spcPts val="3779"/>
              </a:lnSpc>
            </a:pPr>
            <a:r>
              <a:rPr lang="en-US" sz="2700" spc="24">
                <a:solidFill>
                  <a:srgbClr val="02336F"/>
                </a:solidFill>
                <a:latin typeface="Roboto"/>
                <a:ea typeface="Roboto"/>
                <a:cs typeface="Roboto"/>
                <a:sym typeface="Roboto"/>
              </a:rPr>
              <a:t>Bộ đánh giá truy xuất là một mô hình phân loại điểm số, xác định mức độ liên quan giữa truy vấn và tài liệu, tương tự như mô hình reranking trong RAG.</a:t>
            </a:r>
          </a:p>
          <a:p>
            <a:pPr algn="l">
              <a:lnSpc>
                <a:spcPts val="3779"/>
              </a:lnSpc>
            </a:pPr>
            <a:r>
              <a:rPr lang="en-US" sz="2700" spc="24">
                <a:solidFill>
                  <a:srgbClr val="02336F"/>
                </a:solidFill>
                <a:latin typeface="Roboto"/>
                <a:ea typeface="Roboto"/>
                <a:cs typeface="Roboto"/>
                <a:sym typeface="Roboto"/>
              </a:rPr>
              <a:t>Cải tiến mô hình:</a:t>
            </a:r>
          </a:p>
          <a:p>
            <a:pPr algn="l" marL="582930" indent="-291465" lvl="1">
              <a:lnSpc>
                <a:spcPts val="3779"/>
              </a:lnSpc>
              <a:buFont typeface="Arial"/>
              <a:buChar char="•"/>
            </a:pPr>
            <a:r>
              <a:rPr lang="en-US" sz="2700" spc="24">
                <a:solidFill>
                  <a:srgbClr val="02336F"/>
                </a:solidFill>
                <a:latin typeface="Roboto"/>
                <a:ea typeface="Roboto"/>
                <a:cs typeface="Roboto"/>
                <a:sym typeface="Roboto"/>
              </a:rPr>
              <a:t>Tích hợp đặc điểm thực tế (scenario features): Giúp cải thiện khả năng đánh giá mức độ liên quan.</a:t>
            </a:r>
          </a:p>
          <a:p>
            <a:pPr algn="l" marL="582930" indent="-291465" lvl="1">
              <a:lnSpc>
                <a:spcPts val="3779"/>
              </a:lnSpc>
              <a:buFont typeface="Arial"/>
              <a:buChar char="•"/>
            </a:pPr>
            <a:r>
              <a:rPr lang="en-US" sz="2700" spc="24">
                <a:solidFill>
                  <a:srgbClr val="02336F"/>
                </a:solidFill>
                <a:latin typeface="Roboto"/>
                <a:ea typeface="Roboto"/>
                <a:cs typeface="Roboto"/>
                <a:sym typeface="Roboto"/>
              </a:rPr>
              <a:t>Đặc điểm bổ sung: Ý định người dùng (user intention), khoảng cách chỉnh sửa (edit distance), v.v.</a:t>
            </a:r>
          </a:p>
          <a:p>
            <a:pPr algn="l">
              <a:lnSpc>
                <a:spcPts val="3779"/>
              </a:lnSpc>
            </a:pPr>
            <a:r>
              <a:rPr lang="en-US" sz="2700" spc="24">
                <a:solidFill>
                  <a:srgbClr val="02336F"/>
                </a:solidFill>
                <a:latin typeface="Roboto"/>
                <a:ea typeface="Roboto"/>
                <a:cs typeface="Roboto"/>
                <a:sym typeface="Roboto"/>
              </a:rPr>
              <a:t>Đ</a:t>
            </a:r>
            <a:r>
              <a:rPr lang="en-US" sz="2700" spc="24">
                <a:solidFill>
                  <a:srgbClr val="02336F"/>
                </a:solidFill>
                <a:latin typeface="Roboto"/>
                <a:ea typeface="Roboto"/>
                <a:cs typeface="Roboto"/>
                <a:sym typeface="Roboto"/>
              </a:rPr>
              <a:t>iểm số và Ngưỡng (Threshold):</a:t>
            </a:r>
          </a:p>
          <a:p>
            <a:pPr algn="l" marL="582930" indent="-291465" lvl="1">
              <a:lnSpc>
                <a:spcPts val="3779"/>
              </a:lnSpc>
              <a:buFont typeface="Arial"/>
              <a:buChar char="•"/>
            </a:pPr>
            <a:r>
              <a:rPr lang="en-US" sz="2700" spc="24">
                <a:solidFill>
                  <a:srgbClr val="02336F"/>
                </a:solidFill>
                <a:latin typeface="Roboto"/>
                <a:ea typeface="Roboto"/>
                <a:cs typeface="Roboto"/>
                <a:sym typeface="Roboto"/>
              </a:rPr>
              <a:t>Ngưỡng khác nhau tùy loại dữ liệu và tình huống.</a:t>
            </a:r>
          </a:p>
          <a:p>
            <a:pPr algn="l" marL="582930" indent="-291465" lvl="1">
              <a:lnSpc>
                <a:spcPts val="3779"/>
              </a:lnSpc>
              <a:buFont typeface="Arial"/>
              <a:buChar char="•"/>
            </a:pPr>
            <a:r>
              <a:rPr lang="en-US" sz="2700" spc="24">
                <a:solidFill>
                  <a:srgbClr val="02336F"/>
                </a:solidFill>
                <a:latin typeface="Roboto"/>
                <a:ea typeface="Roboto"/>
                <a:cs typeface="Roboto"/>
                <a:sym typeface="Roboto"/>
              </a:rPr>
              <a:t>Các trường hợp mơ hồ và không chính xác thường có ngưỡng xung quanh -0.9, cho thấy phần lớn kiến thức truy xuất vẫn liên quan đến truy vấn.</a:t>
            </a:r>
          </a:p>
          <a:p>
            <a:pPr algn="l" marL="582930" indent="-291465" lvl="1">
              <a:lnSpc>
                <a:spcPts val="3779"/>
              </a:lnSpc>
              <a:buFont typeface="Arial"/>
              <a:buChar char="•"/>
            </a:pPr>
            <a:r>
              <a:rPr lang="en-US" sz="2700" spc="24">
                <a:solidFill>
                  <a:srgbClr val="02336F"/>
                </a:solidFill>
                <a:latin typeface="Roboto"/>
                <a:ea typeface="Roboto"/>
                <a:cs typeface="Roboto"/>
                <a:sym typeface="Roboto"/>
              </a:rPr>
              <a:t>Trong ứng dụng thực tế, cần tùy chỉnh tham số theo bài toán cụ thể.</a:t>
            </a:r>
          </a:p>
          <a:p>
            <a:pPr algn="l">
              <a:lnSpc>
                <a:spcPts val="3779"/>
              </a:lnSpc>
            </a:pPr>
            <a:r>
              <a:rPr lang="en-US" sz="2700" spc="24">
                <a:solidFill>
                  <a:srgbClr val="02336F"/>
                </a:solidFill>
                <a:latin typeface="Roboto"/>
                <a:ea typeface="Roboto"/>
                <a:cs typeface="Roboto"/>
                <a:sym typeface="Roboto"/>
              </a:rPr>
              <a:t>Tóm lại, việc tối ưu hóa bộ đánh giá truy xuất cần tập trung vào tích hợp đặc điểm phù hợp và điều chỉnh ngưỡng để đảm bảo hiệu quả.</a:t>
            </a:r>
          </a:p>
          <a:p>
            <a:pPr algn="l">
              <a:lnSpc>
                <a:spcPts val="3779"/>
              </a:lnSpc>
              <a:spcBef>
                <a:spcPct val="0"/>
              </a:spcBef>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13905165" cy="1633059"/>
            <a:chOff x="0" y="0"/>
            <a:chExt cx="18540220" cy="2177412"/>
          </a:xfrm>
        </p:grpSpPr>
        <p:grpSp>
          <p:nvGrpSpPr>
            <p:cNvPr name="Group 6" id="6"/>
            <p:cNvGrpSpPr/>
            <p:nvPr/>
          </p:nvGrpSpPr>
          <p:grpSpPr>
            <a:xfrm rot="0">
              <a:off x="1996414" y="624365"/>
              <a:ext cx="386330" cy="920750"/>
              <a:chOff x="0" y="0"/>
              <a:chExt cx="386330" cy="920750"/>
            </a:xfrm>
          </p:grpSpPr>
          <p:sp>
            <p:nvSpPr>
              <p:cNvPr name="Freeform 7" id="7"/>
              <p:cNvSpPr/>
              <p:nvPr/>
            </p:nvSpPr>
            <p:spPr>
              <a:xfrm flipH="false" flipV="false" rot="0">
                <a:off x="24146" y="12700"/>
                <a:ext cx="338039" cy="895350"/>
              </a:xfrm>
              <a:custGeom>
                <a:avLst/>
                <a:gdLst/>
                <a:ahLst/>
                <a:cxnLst/>
                <a:rect r="r" b="b" t="t" l="l"/>
                <a:pathLst>
                  <a:path h="895350" w="338039">
                    <a:moveTo>
                      <a:pt x="0" y="0"/>
                    </a:moveTo>
                    <a:lnTo>
                      <a:pt x="338038" y="0"/>
                    </a:lnTo>
                    <a:lnTo>
                      <a:pt x="338038" y="895350"/>
                    </a:lnTo>
                    <a:lnTo>
                      <a:pt x="0" y="895350"/>
                    </a:lnTo>
                    <a:close/>
                  </a:path>
                </a:pathLst>
              </a:custGeom>
              <a:solidFill>
                <a:srgbClr val="84B311"/>
              </a:solidFill>
            </p:spPr>
          </p:sp>
          <p:sp>
            <p:nvSpPr>
              <p:cNvPr name="Freeform 8" id="8"/>
              <p:cNvSpPr/>
              <p:nvPr/>
            </p:nvSpPr>
            <p:spPr>
              <a:xfrm flipH="false" flipV="false" rot="0">
                <a:off x="0" y="0"/>
                <a:ext cx="386330" cy="920750"/>
              </a:xfrm>
              <a:custGeom>
                <a:avLst/>
                <a:gdLst/>
                <a:ahLst/>
                <a:cxnLst/>
                <a:rect r="r" b="b" t="t" l="l"/>
                <a:pathLst>
                  <a:path h="920750" w="386330">
                    <a:moveTo>
                      <a:pt x="24146" y="0"/>
                    </a:moveTo>
                    <a:lnTo>
                      <a:pt x="362184" y="0"/>
                    </a:lnTo>
                    <a:cubicBezTo>
                      <a:pt x="375464" y="0"/>
                      <a:pt x="386330" y="5715"/>
                      <a:pt x="386330" y="12700"/>
                    </a:cubicBezTo>
                    <a:lnTo>
                      <a:pt x="386330" y="908050"/>
                    </a:lnTo>
                    <a:cubicBezTo>
                      <a:pt x="386330" y="915035"/>
                      <a:pt x="375464" y="920750"/>
                      <a:pt x="362184" y="920750"/>
                    </a:cubicBezTo>
                    <a:lnTo>
                      <a:pt x="24146" y="920750"/>
                    </a:lnTo>
                    <a:cubicBezTo>
                      <a:pt x="10866" y="920750"/>
                      <a:pt x="0" y="915035"/>
                      <a:pt x="0" y="908050"/>
                    </a:cubicBezTo>
                    <a:lnTo>
                      <a:pt x="0" y="12700"/>
                    </a:lnTo>
                    <a:cubicBezTo>
                      <a:pt x="0" y="5715"/>
                      <a:pt x="10866" y="0"/>
                      <a:pt x="24146" y="0"/>
                    </a:cubicBezTo>
                    <a:moveTo>
                      <a:pt x="24146" y="25400"/>
                    </a:moveTo>
                    <a:lnTo>
                      <a:pt x="24146" y="12700"/>
                    </a:lnTo>
                    <a:lnTo>
                      <a:pt x="48291" y="12700"/>
                    </a:lnTo>
                    <a:lnTo>
                      <a:pt x="48291" y="908050"/>
                    </a:lnTo>
                    <a:lnTo>
                      <a:pt x="24146" y="908050"/>
                    </a:lnTo>
                    <a:lnTo>
                      <a:pt x="24146" y="895350"/>
                    </a:lnTo>
                    <a:lnTo>
                      <a:pt x="362184" y="895350"/>
                    </a:lnTo>
                    <a:lnTo>
                      <a:pt x="362184" y="908050"/>
                    </a:lnTo>
                    <a:lnTo>
                      <a:pt x="338039" y="908050"/>
                    </a:lnTo>
                    <a:lnTo>
                      <a:pt x="338039" y="12700"/>
                    </a:lnTo>
                    <a:lnTo>
                      <a:pt x="362184" y="12700"/>
                    </a:lnTo>
                    <a:lnTo>
                      <a:pt x="362184" y="25400"/>
                    </a:lnTo>
                    <a:lnTo>
                      <a:pt x="24146" y="25400"/>
                    </a:lnTo>
                    <a:close/>
                  </a:path>
                </a:pathLst>
              </a:custGeom>
              <a:solidFill>
                <a:srgbClr val="84B311"/>
              </a:solidFill>
            </p:spPr>
          </p:sp>
        </p:grpSp>
        <p:sp>
          <p:nvSpPr>
            <p:cNvPr name="TextBox 9" id="9"/>
            <p:cNvSpPr txBox="true"/>
            <p:nvPr/>
          </p:nvSpPr>
          <p:spPr>
            <a:xfrm rot="0">
              <a:off x="0" y="706534"/>
              <a:ext cx="1612927"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02</a:t>
              </a:r>
            </a:p>
          </p:txBody>
        </p:sp>
        <p:sp>
          <p:nvSpPr>
            <p:cNvPr name="TextBox 10" id="10"/>
            <p:cNvSpPr txBox="true"/>
            <p:nvPr/>
          </p:nvSpPr>
          <p:spPr>
            <a:xfrm rot="0">
              <a:off x="2766232" y="85725"/>
              <a:ext cx="1577398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Kỹ thuật RAG - Corrective RAG</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5799202" y="1397139"/>
            <a:ext cx="6506895" cy="8342173"/>
          </a:xfrm>
          <a:custGeom>
            <a:avLst/>
            <a:gdLst/>
            <a:ahLst/>
            <a:cxnLst/>
            <a:rect r="r" b="b" t="t" l="l"/>
            <a:pathLst>
              <a:path h="8342173" w="6506895">
                <a:moveTo>
                  <a:pt x="0" y="0"/>
                </a:moveTo>
                <a:lnTo>
                  <a:pt x="6506895" y="0"/>
                </a:lnTo>
                <a:lnTo>
                  <a:pt x="6506895" y="8342173"/>
                </a:lnTo>
                <a:lnTo>
                  <a:pt x="0" y="8342173"/>
                </a:lnTo>
                <a:lnTo>
                  <a:pt x="0" y="0"/>
                </a:lnTo>
                <a:close/>
              </a:path>
            </a:pathLst>
          </a:custGeom>
          <a:blipFill>
            <a:blip r:embed="rId4"/>
            <a:stretch>
              <a:fillRect l="0" t="0" r="0" b="0"/>
            </a:stretch>
          </a:blipFill>
        </p:spPr>
      </p:sp>
      <p:sp>
        <p:nvSpPr>
          <p:cNvPr name="TextBox 15" id="15"/>
          <p:cNvSpPr txBox="true"/>
          <p:nvPr/>
        </p:nvSpPr>
        <p:spPr>
          <a:xfrm rot="0">
            <a:off x="-2658543" y="1311414"/>
            <a:ext cx="9914923" cy="697484"/>
          </a:xfrm>
          <a:prstGeom prst="rect">
            <a:avLst/>
          </a:prstGeom>
        </p:spPr>
        <p:txBody>
          <a:bodyPr anchor="t" rtlCol="false" tIns="0" lIns="0" bIns="0" rIns="0">
            <a:spAutoFit/>
          </a:bodyPr>
          <a:lstStyle/>
          <a:p>
            <a:pPr algn="ctr">
              <a:lnSpc>
                <a:spcPts val="5655"/>
              </a:lnSpc>
            </a:pPr>
            <a:r>
              <a:rPr lang="en-US" sz="4039" b="true">
                <a:solidFill>
                  <a:srgbClr val="02336F"/>
                </a:solidFill>
                <a:latin typeface="Roboto Bold"/>
                <a:ea typeface="Roboto Bold"/>
                <a:cs typeface="Roboto Bold"/>
                <a:sym typeface="Roboto Bold"/>
              </a:rPr>
              <a:t>4.Đánh giá</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47688"/>
            <a:chOff x="0" y="0"/>
            <a:chExt cx="24384000" cy="730250"/>
          </a:xfrm>
        </p:grpSpPr>
        <p:sp>
          <p:nvSpPr>
            <p:cNvPr name="Freeform 3" id="3"/>
            <p:cNvSpPr/>
            <p:nvPr/>
          </p:nvSpPr>
          <p:spPr>
            <a:xfrm flipH="false" flipV="false" rot="0">
              <a:off x="0" y="0"/>
              <a:ext cx="24384000" cy="730250"/>
            </a:xfrm>
            <a:custGeom>
              <a:avLst/>
              <a:gdLst/>
              <a:ahLst/>
              <a:cxnLst/>
              <a:rect r="r" b="b" t="t" l="l"/>
              <a:pathLst>
                <a:path h="730250" w="24384000">
                  <a:moveTo>
                    <a:pt x="0" y="0"/>
                  </a:moveTo>
                  <a:lnTo>
                    <a:pt x="24384000" y="0"/>
                  </a:lnTo>
                  <a:lnTo>
                    <a:pt x="24384000" y="730250"/>
                  </a:lnTo>
                  <a:lnTo>
                    <a:pt x="0" y="730250"/>
                  </a:lnTo>
                  <a:close/>
                </a:path>
              </a:pathLst>
            </a:custGeom>
            <a:solidFill>
              <a:srgbClr val="FFFFFF"/>
            </a:solidFill>
          </p:spPr>
        </p:sp>
        <p:sp>
          <p:nvSpPr>
            <p:cNvPr name="TextBox 4" id="4"/>
            <p:cNvSpPr txBox="true"/>
            <p:nvPr/>
          </p:nvSpPr>
          <p:spPr>
            <a:xfrm>
              <a:off x="0" y="-9525"/>
              <a:ext cx="24384000" cy="739775"/>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sp>
        <p:nvSpPr>
          <p:cNvPr name="TextBox 5" id="5"/>
          <p:cNvSpPr txBox="true"/>
          <p:nvPr/>
        </p:nvSpPr>
        <p:spPr>
          <a:xfrm rot="0">
            <a:off x="1575856" y="3670906"/>
            <a:ext cx="15136289" cy="2499360"/>
          </a:xfrm>
          <a:prstGeom prst="rect">
            <a:avLst/>
          </a:prstGeom>
        </p:spPr>
        <p:txBody>
          <a:bodyPr anchor="t" rtlCol="false" tIns="0" lIns="0" bIns="0" rIns="0">
            <a:spAutoFit/>
          </a:bodyPr>
          <a:lstStyle/>
          <a:p>
            <a:pPr algn="ctr">
              <a:lnSpc>
                <a:spcPts val="9720"/>
              </a:lnSpc>
            </a:pPr>
            <a:r>
              <a:rPr lang="en-US" b="true" sz="9000" spc="81">
                <a:solidFill>
                  <a:srgbClr val="02336F"/>
                </a:solidFill>
                <a:latin typeface="TT Rounds Condensed Bold"/>
                <a:ea typeface="TT Rounds Condensed Bold"/>
                <a:cs typeface="TT Rounds Condensed Bold"/>
                <a:sym typeface="TT Rounds Condensed Bold"/>
              </a:rPr>
              <a:t>3</a:t>
            </a:r>
          </a:p>
          <a:p>
            <a:pPr algn="ctr">
              <a:lnSpc>
                <a:spcPts val="9720"/>
              </a:lnSpc>
            </a:pPr>
            <a:r>
              <a:rPr lang="en-US" b="true" sz="9000" spc="84">
                <a:solidFill>
                  <a:srgbClr val="02336F"/>
                </a:solidFill>
                <a:latin typeface="TT Rounds Condensed Bold"/>
                <a:ea typeface="TT Rounds Condensed Bold"/>
                <a:cs typeface="TT Rounds Condensed Bold"/>
                <a:sym typeface="TT Rounds Condensed Bold"/>
              </a:rPr>
              <a:t>ElasticSearch và Langchain</a:t>
            </a:r>
          </a:p>
        </p:txBody>
      </p:sp>
      <p:grpSp>
        <p:nvGrpSpPr>
          <p:cNvPr name="Group 6" id="6"/>
          <p:cNvGrpSpPr/>
          <p:nvPr/>
        </p:nvGrpSpPr>
        <p:grpSpPr>
          <a:xfrm rot="0">
            <a:off x="208409" y="187755"/>
            <a:ext cx="6161514" cy="1103591"/>
            <a:chOff x="0" y="0"/>
            <a:chExt cx="8215352" cy="1471455"/>
          </a:xfrm>
        </p:grpSpPr>
        <p:sp>
          <p:nvSpPr>
            <p:cNvPr name="Freeform 7" id="7"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8" id="8"/>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sp>
          <p:nvSpPr>
            <p:cNvPr name="TextBox 9" id="9"/>
            <p:cNvSpPr txBox="true"/>
            <p:nvPr/>
          </p:nvSpPr>
          <p:spPr>
            <a:xfrm rot="0">
              <a:off x="3589059" y="313755"/>
              <a:ext cx="4626293" cy="805845"/>
            </a:xfrm>
            <a:prstGeom prst="rect">
              <a:avLst/>
            </a:prstGeom>
          </p:spPr>
          <p:txBody>
            <a:bodyPr anchor="t" rtlCol="false" tIns="0" lIns="0" bIns="0" rIns="0">
              <a:spAutoFit/>
            </a:bodyPr>
            <a:lstStyle/>
            <a:p>
              <a:pPr algn="ctr">
                <a:lnSpc>
                  <a:spcPts val="2816"/>
                </a:lnSpc>
              </a:pPr>
              <a:r>
                <a:rPr lang="en-US" sz="2011" b="true">
                  <a:solidFill>
                    <a:srgbClr val="84B311"/>
                  </a:solidFill>
                  <a:latin typeface="Montserrat Bold"/>
                  <a:ea typeface="Montserrat Bold"/>
                  <a:cs typeface="Montserrat Bold"/>
                  <a:sym typeface="Montserrat Bold"/>
                </a:rPr>
                <a:t>VIỆN TRÍ TUỆ NHÂN TẠO</a:t>
              </a:r>
            </a:p>
            <a:p>
              <a:pPr algn="ctr">
                <a:lnSpc>
                  <a:spcPts val="2140"/>
                </a:lnSpc>
              </a:pPr>
              <a:r>
                <a:rPr lang="en-US" sz="1528" b="true">
                  <a:solidFill>
                    <a:srgbClr val="263F6C"/>
                  </a:solidFill>
                  <a:latin typeface="Montserrat Bold"/>
                  <a:ea typeface="Montserrat Bold"/>
                  <a:cs typeface="Montserrat Bold"/>
                  <a:sym typeface="Montserrat Bold"/>
                </a:rPr>
                <a:t>TRƯỜNG ĐẠI HỌC CÔNG NGHỆ</a:t>
              </a: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grpSp>
        <p:nvGrpSpPr>
          <p:cNvPr name="Group 8" id="8"/>
          <p:cNvGrpSpPr/>
          <p:nvPr/>
        </p:nvGrpSpPr>
        <p:grpSpPr>
          <a:xfrm rot="0">
            <a:off x="608166" y="208310"/>
            <a:ext cx="9784009" cy="1164315"/>
            <a:chOff x="0" y="0"/>
            <a:chExt cx="13045345" cy="1552420"/>
          </a:xfrm>
        </p:grpSpPr>
        <p:grpSp>
          <p:nvGrpSpPr>
            <p:cNvPr name="Group 9" id="9"/>
            <p:cNvGrpSpPr/>
            <p:nvPr/>
          </p:nvGrpSpPr>
          <p:grpSpPr>
            <a:xfrm rot="0">
              <a:off x="1404725" y="627317"/>
              <a:ext cx="271831" cy="925103"/>
              <a:chOff x="0" y="0"/>
              <a:chExt cx="270552" cy="920750"/>
            </a:xfrm>
          </p:grpSpPr>
          <p:sp>
            <p:nvSpPr>
              <p:cNvPr name="Freeform 10" id="10"/>
              <p:cNvSpPr/>
              <p:nvPr/>
            </p:nvSpPr>
            <p:spPr>
              <a:xfrm flipH="false" flipV="false" rot="0">
                <a:off x="16909" y="12700"/>
                <a:ext cx="236733" cy="895350"/>
              </a:xfrm>
              <a:custGeom>
                <a:avLst/>
                <a:gdLst/>
                <a:ahLst/>
                <a:cxnLst/>
                <a:rect r="r" b="b" t="t" l="l"/>
                <a:pathLst>
                  <a:path h="895350" w="236733">
                    <a:moveTo>
                      <a:pt x="0" y="0"/>
                    </a:moveTo>
                    <a:lnTo>
                      <a:pt x="236733" y="0"/>
                    </a:lnTo>
                    <a:lnTo>
                      <a:pt x="236733" y="895350"/>
                    </a:lnTo>
                    <a:lnTo>
                      <a:pt x="0" y="895350"/>
                    </a:lnTo>
                    <a:close/>
                  </a:path>
                </a:pathLst>
              </a:custGeom>
              <a:solidFill>
                <a:srgbClr val="84B311"/>
              </a:solidFill>
            </p:spPr>
          </p:sp>
          <p:sp>
            <p:nvSpPr>
              <p:cNvPr name="Freeform 11" id="11"/>
              <p:cNvSpPr/>
              <p:nvPr/>
            </p:nvSpPr>
            <p:spPr>
              <a:xfrm flipH="false" flipV="false" rot="0">
                <a:off x="0" y="0"/>
                <a:ext cx="270552" cy="920750"/>
              </a:xfrm>
              <a:custGeom>
                <a:avLst/>
                <a:gdLst/>
                <a:ahLst/>
                <a:cxnLst/>
                <a:rect r="r" b="b" t="t" l="l"/>
                <a:pathLst>
                  <a:path h="920750" w="270552">
                    <a:moveTo>
                      <a:pt x="16909" y="0"/>
                    </a:moveTo>
                    <a:lnTo>
                      <a:pt x="253642" y="0"/>
                    </a:lnTo>
                    <a:cubicBezTo>
                      <a:pt x="262943" y="0"/>
                      <a:pt x="270552" y="5715"/>
                      <a:pt x="270552" y="12700"/>
                    </a:cubicBezTo>
                    <a:lnTo>
                      <a:pt x="270552" y="908050"/>
                    </a:lnTo>
                    <a:cubicBezTo>
                      <a:pt x="270552" y="915035"/>
                      <a:pt x="262943" y="920750"/>
                      <a:pt x="253642" y="920750"/>
                    </a:cubicBezTo>
                    <a:lnTo>
                      <a:pt x="16909" y="920750"/>
                    </a:lnTo>
                    <a:cubicBezTo>
                      <a:pt x="7609" y="920750"/>
                      <a:pt x="0" y="915035"/>
                      <a:pt x="0" y="908050"/>
                    </a:cubicBezTo>
                    <a:lnTo>
                      <a:pt x="0" y="12700"/>
                    </a:lnTo>
                    <a:cubicBezTo>
                      <a:pt x="0" y="5715"/>
                      <a:pt x="7609" y="0"/>
                      <a:pt x="16909" y="0"/>
                    </a:cubicBezTo>
                    <a:moveTo>
                      <a:pt x="16909" y="25400"/>
                    </a:moveTo>
                    <a:lnTo>
                      <a:pt x="16909" y="12700"/>
                    </a:lnTo>
                    <a:lnTo>
                      <a:pt x="33819" y="12700"/>
                    </a:lnTo>
                    <a:lnTo>
                      <a:pt x="33819" y="908050"/>
                    </a:lnTo>
                    <a:lnTo>
                      <a:pt x="16909" y="908050"/>
                    </a:lnTo>
                    <a:lnTo>
                      <a:pt x="16909" y="895350"/>
                    </a:lnTo>
                    <a:lnTo>
                      <a:pt x="253642" y="895350"/>
                    </a:lnTo>
                    <a:lnTo>
                      <a:pt x="253642" y="908050"/>
                    </a:lnTo>
                    <a:lnTo>
                      <a:pt x="236733" y="908050"/>
                    </a:lnTo>
                    <a:lnTo>
                      <a:pt x="236733" y="12700"/>
                    </a:lnTo>
                    <a:lnTo>
                      <a:pt x="253642" y="12700"/>
                    </a:lnTo>
                    <a:lnTo>
                      <a:pt x="253642" y="25400"/>
                    </a:lnTo>
                    <a:lnTo>
                      <a:pt x="16909" y="25400"/>
                    </a:lnTo>
                    <a:close/>
                  </a:path>
                </a:pathLst>
              </a:custGeom>
              <a:solidFill>
                <a:srgbClr val="84B311"/>
              </a:solidFill>
            </p:spPr>
          </p:sp>
        </p:grpSp>
        <p:sp>
          <p:nvSpPr>
            <p:cNvPr name="TextBox 12" id="12"/>
            <p:cNvSpPr txBox="true"/>
            <p:nvPr/>
          </p:nvSpPr>
          <p:spPr>
            <a:xfrm rot="0">
              <a:off x="0" y="720991"/>
              <a:ext cx="1134894" cy="785381"/>
            </a:xfrm>
            <a:prstGeom prst="rect">
              <a:avLst/>
            </a:prstGeom>
          </p:spPr>
          <p:txBody>
            <a:bodyPr anchor="t" rtlCol="false" tIns="0" lIns="0" bIns="0" rIns="0">
              <a:spAutoFit/>
            </a:bodyPr>
            <a:lstStyle/>
            <a:p>
              <a:pPr algn="ctr">
                <a:lnSpc>
                  <a:spcPts val="4448"/>
                </a:lnSpc>
              </a:pPr>
              <a:r>
                <a:rPr lang="en-US" b="true" sz="4119" spc="38">
                  <a:solidFill>
                    <a:srgbClr val="02336F"/>
                  </a:solidFill>
                  <a:latin typeface="TT Rounds Condensed Bold"/>
                  <a:ea typeface="TT Rounds Condensed Bold"/>
                  <a:cs typeface="TT Rounds Condensed Bold"/>
                  <a:sym typeface="TT Rounds Condensed Bold"/>
                </a:rPr>
                <a:t>03</a:t>
              </a:r>
            </a:p>
          </p:txBody>
        </p:sp>
        <p:sp>
          <p:nvSpPr>
            <p:cNvPr name="TextBox 13" id="13"/>
            <p:cNvSpPr txBox="true"/>
            <p:nvPr/>
          </p:nvSpPr>
          <p:spPr>
            <a:xfrm rot="0">
              <a:off x="1946387" y="95250"/>
              <a:ext cx="11098958" cy="1416174"/>
            </a:xfrm>
            <a:prstGeom prst="rect">
              <a:avLst/>
            </a:prstGeom>
          </p:spPr>
          <p:txBody>
            <a:bodyPr anchor="t" rtlCol="false" tIns="0" lIns="0" bIns="0" rIns="0">
              <a:spAutoFit/>
            </a:bodyPr>
            <a:lstStyle/>
            <a:p>
              <a:pPr algn="l">
                <a:lnSpc>
                  <a:spcPts val="3999"/>
                </a:lnSpc>
              </a:pPr>
            </a:p>
            <a:p>
              <a:pPr algn="l">
                <a:lnSpc>
                  <a:spcPts val="3999"/>
                </a:lnSpc>
              </a:pPr>
              <a:r>
                <a:rPr lang="en-US" b="true" sz="4114" spc="38">
                  <a:solidFill>
                    <a:srgbClr val="02336F"/>
                  </a:solidFill>
                  <a:latin typeface="TT Rounds Condensed Bold"/>
                  <a:ea typeface="TT Rounds Condensed Bold"/>
                  <a:cs typeface="TT Rounds Condensed Bold"/>
                  <a:sym typeface="TT Rounds Condensed Bold"/>
                </a:rPr>
                <a:t>Langchain</a:t>
              </a:r>
            </a:p>
          </p:txBody>
        </p:sp>
      </p:grpSp>
      <p:sp>
        <p:nvSpPr>
          <p:cNvPr name="Freeform 14" id="14"/>
          <p:cNvSpPr/>
          <p:nvPr/>
        </p:nvSpPr>
        <p:spPr>
          <a:xfrm flipH="false" flipV="false" rot="0">
            <a:off x="10209510" y="2095466"/>
            <a:ext cx="6096069" cy="6096069"/>
          </a:xfrm>
          <a:custGeom>
            <a:avLst/>
            <a:gdLst/>
            <a:ahLst/>
            <a:cxnLst/>
            <a:rect r="r" b="b" t="t" l="l"/>
            <a:pathLst>
              <a:path h="6096069" w="6096069">
                <a:moveTo>
                  <a:pt x="0" y="0"/>
                </a:moveTo>
                <a:lnTo>
                  <a:pt x="6096069" y="0"/>
                </a:lnTo>
                <a:lnTo>
                  <a:pt x="6096069" y="6096068"/>
                </a:lnTo>
                <a:lnTo>
                  <a:pt x="0" y="6096068"/>
                </a:lnTo>
                <a:lnTo>
                  <a:pt x="0" y="0"/>
                </a:lnTo>
                <a:close/>
              </a:path>
            </a:pathLst>
          </a:custGeom>
          <a:blipFill>
            <a:blip r:embed="rId4"/>
            <a:stretch>
              <a:fillRect l="0" t="0" r="0" b="0"/>
            </a:stretch>
          </a:blipFill>
        </p:spPr>
      </p:sp>
      <p:grpSp>
        <p:nvGrpSpPr>
          <p:cNvPr name="Group 15" id="15"/>
          <p:cNvGrpSpPr/>
          <p:nvPr/>
        </p:nvGrpSpPr>
        <p:grpSpPr>
          <a:xfrm rot="0">
            <a:off x="718259" y="3308024"/>
            <a:ext cx="8425741" cy="5543992"/>
            <a:chOff x="0" y="0"/>
            <a:chExt cx="11234322" cy="7391989"/>
          </a:xfrm>
        </p:grpSpPr>
        <p:sp>
          <p:nvSpPr>
            <p:cNvPr name="TextBox 16" id="16"/>
            <p:cNvSpPr txBox="true"/>
            <p:nvPr/>
          </p:nvSpPr>
          <p:spPr>
            <a:xfrm rot="0">
              <a:off x="50511" y="5764256"/>
              <a:ext cx="11183811" cy="702831"/>
            </a:xfrm>
            <a:prstGeom prst="rect">
              <a:avLst/>
            </a:prstGeom>
          </p:spPr>
          <p:txBody>
            <a:bodyPr anchor="t" rtlCol="false" tIns="0" lIns="0" bIns="0" rIns="0">
              <a:spAutoFit/>
            </a:bodyPr>
            <a:lstStyle/>
            <a:p>
              <a:pPr algn="l">
                <a:lnSpc>
                  <a:spcPts val="4395"/>
                </a:lnSpc>
              </a:pPr>
            </a:p>
          </p:txBody>
        </p:sp>
        <p:sp>
          <p:nvSpPr>
            <p:cNvPr name="TextBox 17" id="17"/>
            <p:cNvSpPr txBox="true"/>
            <p:nvPr/>
          </p:nvSpPr>
          <p:spPr>
            <a:xfrm rot="0">
              <a:off x="0" y="-76200"/>
              <a:ext cx="11183811" cy="4687495"/>
            </a:xfrm>
            <a:prstGeom prst="rect">
              <a:avLst/>
            </a:prstGeom>
          </p:spPr>
          <p:txBody>
            <a:bodyPr anchor="t" rtlCol="false" tIns="0" lIns="0" bIns="0" rIns="0">
              <a:spAutoFit/>
            </a:bodyPr>
            <a:lstStyle/>
            <a:p>
              <a:pPr algn="l">
                <a:lnSpc>
                  <a:spcPts val="4675"/>
                </a:lnSpc>
              </a:pPr>
              <a:r>
                <a:rPr lang="en-US" sz="3339" spc="31" b="true">
                  <a:solidFill>
                    <a:srgbClr val="02336F"/>
                  </a:solidFill>
                  <a:latin typeface="Roboto Bold"/>
                  <a:ea typeface="Roboto Bold"/>
                  <a:cs typeface="Roboto Bold"/>
                  <a:sym typeface="Roboto Bold"/>
                </a:rPr>
                <a:t>LangChain</a:t>
              </a:r>
              <a:r>
                <a:rPr lang="en-US" sz="3339" spc="31">
                  <a:solidFill>
                    <a:srgbClr val="02336F"/>
                  </a:solidFill>
                  <a:latin typeface="Roboto"/>
                  <a:ea typeface="Roboto"/>
                  <a:cs typeface="Roboto"/>
                  <a:sym typeface="Roboto"/>
                </a:rPr>
                <a:t> là công cụ được tạo ra nhằm giúp xâu chuỗi, điều phối và tương tác có cấu trúc với các LLM. LangChain giúp developer xây dựng các agent có khả năng suy luận và chia nhỏ vấn đề, đưa context và bộ nhớ vào quá trình xử lý task,…</a:t>
              </a:r>
            </a:p>
          </p:txBody>
        </p:sp>
        <p:sp>
          <p:nvSpPr>
            <p:cNvPr name="TextBox 18" id="18"/>
            <p:cNvSpPr txBox="true"/>
            <p:nvPr/>
          </p:nvSpPr>
          <p:spPr>
            <a:xfrm rot="0">
              <a:off x="50511" y="6689158"/>
              <a:ext cx="11183811" cy="702831"/>
            </a:xfrm>
            <a:prstGeom prst="rect">
              <a:avLst/>
            </a:prstGeom>
          </p:spPr>
          <p:txBody>
            <a:bodyPr anchor="t" rtlCol="false" tIns="0" lIns="0" bIns="0" rIns="0">
              <a:spAutoFit/>
            </a:bodyPr>
            <a:lstStyle/>
            <a:p>
              <a:pPr algn="l">
                <a:lnSpc>
                  <a:spcPts val="4395"/>
                </a:lnSpc>
              </a:pPr>
            </a:p>
          </p:txBody>
        </p:sp>
        <p:sp>
          <p:nvSpPr>
            <p:cNvPr name="TextBox 19" id="19"/>
            <p:cNvSpPr txBox="true"/>
            <p:nvPr/>
          </p:nvSpPr>
          <p:spPr>
            <a:xfrm rot="0">
              <a:off x="0" y="4839354"/>
              <a:ext cx="11183811" cy="702831"/>
            </a:xfrm>
            <a:prstGeom prst="rect">
              <a:avLst/>
            </a:prstGeom>
          </p:spPr>
          <p:txBody>
            <a:bodyPr anchor="t" rtlCol="false" tIns="0" lIns="0" bIns="0" rIns="0">
              <a:spAutoFit/>
            </a:bodyPr>
            <a:lstStyle/>
            <a:p>
              <a:pPr algn="l">
                <a:lnSpc>
                  <a:spcPts val="4395"/>
                </a:lnSpc>
              </a:pP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grpSp>
        <p:nvGrpSpPr>
          <p:cNvPr name="Group 8" id="8"/>
          <p:cNvGrpSpPr/>
          <p:nvPr/>
        </p:nvGrpSpPr>
        <p:grpSpPr>
          <a:xfrm rot="0">
            <a:off x="608166" y="208310"/>
            <a:ext cx="9784009" cy="1164315"/>
            <a:chOff x="0" y="0"/>
            <a:chExt cx="13045345" cy="1552420"/>
          </a:xfrm>
        </p:grpSpPr>
        <p:grpSp>
          <p:nvGrpSpPr>
            <p:cNvPr name="Group 9" id="9"/>
            <p:cNvGrpSpPr/>
            <p:nvPr/>
          </p:nvGrpSpPr>
          <p:grpSpPr>
            <a:xfrm rot="0">
              <a:off x="1404725" y="627317"/>
              <a:ext cx="271831" cy="925103"/>
              <a:chOff x="0" y="0"/>
              <a:chExt cx="270552" cy="920750"/>
            </a:xfrm>
          </p:grpSpPr>
          <p:sp>
            <p:nvSpPr>
              <p:cNvPr name="Freeform 10" id="10"/>
              <p:cNvSpPr/>
              <p:nvPr/>
            </p:nvSpPr>
            <p:spPr>
              <a:xfrm flipH="false" flipV="false" rot="0">
                <a:off x="16909" y="12700"/>
                <a:ext cx="236733" cy="895350"/>
              </a:xfrm>
              <a:custGeom>
                <a:avLst/>
                <a:gdLst/>
                <a:ahLst/>
                <a:cxnLst/>
                <a:rect r="r" b="b" t="t" l="l"/>
                <a:pathLst>
                  <a:path h="895350" w="236733">
                    <a:moveTo>
                      <a:pt x="0" y="0"/>
                    </a:moveTo>
                    <a:lnTo>
                      <a:pt x="236733" y="0"/>
                    </a:lnTo>
                    <a:lnTo>
                      <a:pt x="236733" y="895350"/>
                    </a:lnTo>
                    <a:lnTo>
                      <a:pt x="0" y="895350"/>
                    </a:lnTo>
                    <a:close/>
                  </a:path>
                </a:pathLst>
              </a:custGeom>
              <a:solidFill>
                <a:srgbClr val="84B311"/>
              </a:solidFill>
            </p:spPr>
          </p:sp>
          <p:sp>
            <p:nvSpPr>
              <p:cNvPr name="Freeform 11" id="11"/>
              <p:cNvSpPr/>
              <p:nvPr/>
            </p:nvSpPr>
            <p:spPr>
              <a:xfrm flipH="false" flipV="false" rot="0">
                <a:off x="0" y="0"/>
                <a:ext cx="270552" cy="920750"/>
              </a:xfrm>
              <a:custGeom>
                <a:avLst/>
                <a:gdLst/>
                <a:ahLst/>
                <a:cxnLst/>
                <a:rect r="r" b="b" t="t" l="l"/>
                <a:pathLst>
                  <a:path h="920750" w="270552">
                    <a:moveTo>
                      <a:pt x="16909" y="0"/>
                    </a:moveTo>
                    <a:lnTo>
                      <a:pt x="253642" y="0"/>
                    </a:lnTo>
                    <a:cubicBezTo>
                      <a:pt x="262943" y="0"/>
                      <a:pt x="270552" y="5715"/>
                      <a:pt x="270552" y="12700"/>
                    </a:cubicBezTo>
                    <a:lnTo>
                      <a:pt x="270552" y="908050"/>
                    </a:lnTo>
                    <a:cubicBezTo>
                      <a:pt x="270552" y="915035"/>
                      <a:pt x="262943" y="920750"/>
                      <a:pt x="253642" y="920750"/>
                    </a:cubicBezTo>
                    <a:lnTo>
                      <a:pt x="16909" y="920750"/>
                    </a:lnTo>
                    <a:cubicBezTo>
                      <a:pt x="7609" y="920750"/>
                      <a:pt x="0" y="915035"/>
                      <a:pt x="0" y="908050"/>
                    </a:cubicBezTo>
                    <a:lnTo>
                      <a:pt x="0" y="12700"/>
                    </a:lnTo>
                    <a:cubicBezTo>
                      <a:pt x="0" y="5715"/>
                      <a:pt x="7609" y="0"/>
                      <a:pt x="16909" y="0"/>
                    </a:cubicBezTo>
                    <a:moveTo>
                      <a:pt x="16909" y="25400"/>
                    </a:moveTo>
                    <a:lnTo>
                      <a:pt x="16909" y="12700"/>
                    </a:lnTo>
                    <a:lnTo>
                      <a:pt x="33819" y="12700"/>
                    </a:lnTo>
                    <a:lnTo>
                      <a:pt x="33819" y="908050"/>
                    </a:lnTo>
                    <a:lnTo>
                      <a:pt x="16909" y="908050"/>
                    </a:lnTo>
                    <a:lnTo>
                      <a:pt x="16909" y="895350"/>
                    </a:lnTo>
                    <a:lnTo>
                      <a:pt x="253642" y="895350"/>
                    </a:lnTo>
                    <a:lnTo>
                      <a:pt x="253642" y="908050"/>
                    </a:lnTo>
                    <a:lnTo>
                      <a:pt x="236733" y="908050"/>
                    </a:lnTo>
                    <a:lnTo>
                      <a:pt x="236733" y="12700"/>
                    </a:lnTo>
                    <a:lnTo>
                      <a:pt x="253642" y="12700"/>
                    </a:lnTo>
                    <a:lnTo>
                      <a:pt x="253642" y="25400"/>
                    </a:lnTo>
                    <a:lnTo>
                      <a:pt x="16909" y="25400"/>
                    </a:lnTo>
                    <a:close/>
                  </a:path>
                </a:pathLst>
              </a:custGeom>
              <a:solidFill>
                <a:srgbClr val="84B311"/>
              </a:solidFill>
            </p:spPr>
          </p:sp>
        </p:grpSp>
        <p:sp>
          <p:nvSpPr>
            <p:cNvPr name="TextBox 12" id="12"/>
            <p:cNvSpPr txBox="true"/>
            <p:nvPr/>
          </p:nvSpPr>
          <p:spPr>
            <a:xfrm rot="0">
              <a:off x="0" y="720991"/>
              <a:ext cx="1134894" cy="785381"/>
            </a:xfrm>
            <a:prstGeom prst="rect">
              <a:avLst/>
            </a:prstGeom>
          </p:spPr>
          <p:txBody>
            <a:bodyPr anchor="t" rtlCol="false" tIns="0" lIns="0" bIns="0" rIns="0">
              <a:spAutoFit/>
            </a:bodyPr>
            <a:lstStyle/>
            <a:p>
              <a:pPr algn="ctr">
                <a:lnSpc>
                  <a:spcPts val="4448"/>
                </a:lnSpc>
              </a:pPr>
              <a:r>
                <a:rPr lang="en-US" b="true" sz="4119" spc="38">
                  <a:solidFill>
                    <a:srgbClr val="02336F"/>
                  </a:solidFill>
                  <a:latin typeface="TT Rounds Condensed Bold"/>
                  <a:ea typeface="TT Rounds Condensed Bold"/>
                  <a:cs typeface="TT Rounds Condensed Bold"/>
                  <a:sym typeface="TT Rounds Condensed Bold"/>
                </a:rPr>
                <a:t>03</a:t>
              </a:r>
            </a:p>
          </p:txBody>
        </p:sp>
        <p:sp>
          <p:nvSpPr>
            <p:cNvPr name="TextBox 13" id="13"/>
            <p:cNvSpPr txBox="true"/>
            <p:nvPr/>
          </p:nvSpPr>
          <p:spPr>
            <a:xfrm rot="0">
              <a:off x="1946387" y="95250"/>
              <a:ext cx="11098958" cy="1416174"/>
            </a:xfrm>
            <a:prstGeom prst="rect">
              <a:avLst/>
            </a:prstGeom>
          </p:spPr>
          <p:txBody>
            <a:bodyPr anchor="t" rtlCol="false" tIns="0" lIns="0" bIns="0" rIns="0">
              <a:spAutoFit/>
            </a:bodyPr>
            <a:lstStyle/>
            <a:p>
              <a:pPr algn="l">
                <a:lnSpc>
                  <a:spcPts val="3999"/>
                </a:lnSpc>
              </a:pPr>
            </a:p>
            <a:p>
              <a:pPr algn="l">
                <a:lnSpc>
                  <a:spcPts val="3999"/>
                </a:lnSpc>
              </a:pPr>
              <a:r>
                <a:rPr lang="en-US" b="true" sz="4114" spc="38">
                  <a:solidFill>
                    <a:srgbClr val="02336F"/>
                  </a:solidFill>
                  <a:latin typeface="TT Rounds Condensed Bold"/>
                  <a:ea typeface="TT Rounds Condensed Bold"/>
                  <a:cs typeface="TT Rounds Condensed Bold"/>
                  <a:sym typeface="TT Rounds Condensed Bold"/>
                </a:rPr>
                <a:t>Langchain - Module</a:t>
              </a:r>
            </a:p>
          </p:txBody>
        </p:sp>
      </p:grpSp>
      <p:sp>
        <p:nvSpPr>
          <p:cNvPr name="Freeform 14" id="14"/>
          <p:cNvSpPr/>
          <p:nvPr/>
        </p:nvSpPr>
        <p:spPr>
          <a:xfrm flipH="false" flipV="false" rot="0">
            <a:off x="1738863" y="3137889"/>
            <a:ext cx="14810275" cy="5800734"/>
          </a:xfrm>
          <a:custGeom>
            <a:avLst/>
            <a:gdLst/>
            <a:ahLst/>
            <a:cxnLst/>
            <a:rect r="r" b="b" t="t" l="l"/>
            <a:pathLst>
              <a:path h="5800734" w="14810275">
                <a:moveTo>
                  <a:pt x="0" y="0"/>
                </a:moveTo>
                <a:lnTo>
                  <a:pt x="14810274" y="0"/>
                </a:lnTo>
                <a:lnTo>
                  <a:pt x="14810274" y="5800734"/>
                </a:lnTo>
                <a:lnTo>
                  <a:pt x="0" y="5800734"/>
                </a:lnTo>
                <a:lnTo>
                  <a:pt x="0" y="0"/>
                </a:lnTo>
                <a:close/>
              </a:path>
            </a:pathLst>
          </a:custGeom>
          <a:blipFill>
            <a:blip r:embed="rId4"/>
            <a:stretch>
              <a:fillRect l="0" t="0" r="-3361" b="-11168"/>
            </a:stretch>
          </a:blipFill>
        </p:spPr>
      </p:sp>
      <p:sp>
        <p:nvSpPr>
          <p:cNvPr name="TextBox 15" id="15"/>
          <p:cNvSpPr txBox="true"/>
          <p:nvPr/>
        </p:nvSpPr>
        <p:spPr>
          <a:xfrm rot="0">
            <a:off x="608166" y="1687759"/>
            <a:ext cx="16947692" cy="1083310"/>
          </a:xfrm>
          <a:prstGeom prst="rect">
            <a:avLst/>
          </a:prstGeom>
        </p:spPr>
        <p:txBody>
          <a:bodyPr anchor="t" rtlCol="false" tIns="0" lIns="0" bIns="0" rIns="0">
            <a:spAutoFit/>
          </a:bodyPr>
          <a:lstStyle/>
          <a:p>
            <a:pPr algn="l">
              <a:lnSpc>
                <a:spcPts val="4339"/>
              </a:lnSpc>
              <a:spcBef>
                <a:spcPct val="0"/>
              </a:spcBef>
            </a:pPr>
            <a:r>
              <a:rPr lang="en-US" b="true" sz="3099" spc="29">
                <a:solidFill>
                  <a:srgbClr val="02336F"/>
                </a:solidFill>
                <a:latin typeface="Roboto Bold"/>
                <a:ea typeface="Roboto Bold"/>
                <a:cs typeface="Roboto Bold"/>
                <a:sym typeface="Roboto Bold"/>
              </a:rPr>
              <a:t>Model I/O: </a:t>
            </a:r>
            <a:r>
              <a:rPr lang="en-US" sz="3099" spc="29">
                <a:solidFill>
                  <a:srgbClr val="02336F"/>
                </a:solidFill>
                <a:latin typeface="Roboto"/>
                <a:ea typeface="Roboto"/>
                <a:cs typeface="Roboto"/>
                <a:sym typeface="Roboto"/>
              </a:rPr>
              <a:t>Cung cấp các chức năng để tương tác với các LLM, chẳng hạn như lấy văn bản đầu vào và tạo văn bản đầu ra.</a:t>
            </a:r>
            <a:r>
              <a:rPr lang="en-US" b="true" sz="3099" spc="29">
                <a:solidFill>
                  <a:srgbClr val="02336F"/>
                </a:solidFill>
                <a:latin typeface="Roboto Bold"/>
                <a:ea typeface="Roboto Bold"/>
                <a:cs typeface="Roboto Bold"/>
                <a:sym typeface="Roboto Bold"/>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47688"/>
            <a:chOff x="0" y="0"/>
            <a:chExt cx="24384000" cy="730250"/>
          </a:xfrm>
        </p:grpSpPr>
        <p:sp>
          <p:nvSpPr>
            <p:cNvPr name="Freeform 3" id="3"/>
            <p:cNvSpPr/>
            <p:nvPr/>
          </p:nvSpPr>
          <p:spPr>
            <a:xfrm flipH="false" flipV="false" rot="0">
              <a:off x="0" y="0"/>
              <a:ext cx="24384000" cy="730250"/>
            </a:xfrm>
            <a:custGeom>
              <a:avLst/>
              <a:gdLst/>
              <a:ahLst/>
              <a:cxnLst/>
              <a:rect r="r" b="b" t="t" l="l"/>
              <a:pathLst>
                <a:path h="730250" w="24384000">
                  <a:moveTo>
                    <a:pt x="0" y="0"/>
                  </a:moveTo>
                  <a:lnTo>
                    <a:pt x="24384000" y="0"/>
                  </a:lnTo>
                  <a:lnTo>
                    <a:pt x="24384000" y="730250"/>
                  </a:lnTo>
                  <a:lnTo>
                    <a:pt x="0" y="730250"/>
                  </a:lnTo>
                  <a:close/>
                </a:path>
              </a:pathLst>
            </a:custGeom>
            <a:solidFill>
              <a:srgbClr val="FFFFFF"/>
            </a:solidFill>
          </p:spPr>
        </p:sp>
        <p:sp>
          <p:nvSpPr>
            <p:cNvPr name="TextBox 4" id="4"/>
            <p:cNvSpPr txBox="true"/>
            <p:nvPr/>
          </p:nvSpPr>
          <p:spPr>
            <a:xfrm>
              <a:off x="0" y="-9525"/>
              <a:ext cx="24384000" cy="739775"/>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sp>
        <p:nvSpPr>
          <p:cNvPr name="TextBox 5" id="5"/>
          <p:cNvSpPr txBox="true"/>
          <p:nvPr/>
        </p:nvSpPr>
        <p:spPr>
          <a:xfrm rot="0">
            <a:off x="1575856" y="3670906"/>
            <a:ext cx="15136289" cy="2499360"/>
          </a:xfrm>
          <a:prstGeom prst="rect">
            <a:avLst/>
          </a:prstGeom>
        </p:spPr>
        <p:txBody>
          <a:bodyPr anchor="t" rtlCol="false" tIns="0" lIns="0" bIns="0" rIns="0">
            <a:spAutoFit/>
          </a:bodyPr>
          <a:lstStyle/>
          <a:p>
            <a:pPr algn="ctr">
              <a:lnSpc>
                <a:spcPts val="9720"/>
              </a:lnSpc>
            </a:pPr>
            <a:r>
              <a:rPr lang="en-US" b="true" sz="9000" spc="81">
                <a:solidFill>
                  <a:srgbClr val="02336F"/>
                </a:solidFill>
                <a:latin typeface="TT Rounds Condensed Bold"/>
                <a:ea typeface="TT Rounds Condensed Bold"/>
                <a:cs typeface="TT Rounds Condensed Bold"/>
                <a:sym typeface="TT Rounds Condensed Bold"/>
              </a:rPr>
              <a:t>1</a:t>
            </a:r>
          </a:p>
          <a:p>
            <a:pPr algn="ctr">
              <a:lnSpc>
                <a:spcPts val="9720"/>
              </a:lnSpc>
            </a:pPr>
            <a:r>
              <a:rPr lang="en-US" b="true" sz="9000" spc="84">
                <a:solidFill>
                  <a:srgbClr val="02336F"/>
                </a:solidFill>
                <a:latin typeface="TT Rounds Condensed Bold"/>
                <a:ea typeface="TT Rounds Condensed Bold"/>
                <a:cs typeface="TT Rounds Condensed Bold"/>
                <a:sym typeface="TT Rounds Condensed Bold"/>
              </a:rPr>
              <a:t>Mô hình LLM</a:t>
            </a:r>
          </a:p>
        </p:txBody>
      </p:sp>
      <p:grpSp>
        <p:nvGrpSpPr>
          <p:cNvPr name="Group 6" id="6"/>
          <p:cNvGrpSpPr/>
          <p:nvPr/>
        </p:nvGrpSpPr>
        <p:grpSpPr>
          <a:xfrm rot="0">
            <a:off x="208409" y="187755"/>
            <a:ext cx="6161514" cy="1103591"/>
            <a:chOff x="0" y="0"/>
            <a:chExt cx="8215352" cy="1471455"/>
          </a:xfrm>
        </p:grpSpPr>
        <p:sp>
          <p:nvSpPr>
            <p:cNvPr name="Freeform 7" id="7"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8" id="8"/>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sp>
          <p:nvSpPr>
            <p:cNvPr name="TextBox 9" id="9"/>
            <p:cNvSpPr txBox="true"/>
            <p:nvPr/>
          </p:nvSpPr>
          <p:spPr>
            <a:xfrm rot="0">
              <a:off x="3589059" y="313755"/>
              <a:ext cx="4626293" cy="805845"/>
            </a:xfrm>
            <a:prstGeom prst="rect">
              <a:avLst/>
            </a:prstGeom>
          </p:spPr>
          <p:txBody>
            <a:bodyPr anchor="t" rtlCol="false" tIns="0" lIns="0" bIns="0" rIns="0">
              <a:spAutoFit/>
            </a:bodyPr>
            <a:lstStyle/>
            <a:p>
              <a:pPr algn="ctr">
                <a:lnSpc>
                  <a:spcPts val="2816"/>
                </a:lnSpc>
              </a:pPr>
              <a:r>
                <a:rPr lang="en-US" sz="2011" b="true">
                  <a:solidFill>
                    <a:srgbClr val="84B311"/>
                  </a:solidFill>
                  <a:latin typeface="Montserrat Bold"/>
                  <a:ea typeface="Montserrat Bold"/>
                  <a:cs typeface="Montserrat Bold"/>
                  <a:sym typeface="Montserrat Bold"/>
                </a:rPr>
                <a:t>VIỆN TRÍ TUỆ NHÂN TẠO</a:t>
              </a:r>
            </a:p>
            <a:p>
              <a:pPr algn="ctr">
                <a:lnSpc>
                  <a:spcPts val="2140"/>
                </a:lnSpc>
              </a:pPr>
              <a:r>
                <a:rPr lang="en-US" sz="1528" b="true">
                  <a:solidFill>
                    <a:srgbClr val="263F6C"/>
                  </a:solidFill>
                  <a:latin typeface="Montserrat Bold"/>
                  <a:ea typeface="Montserrat Bold"/>
                  <a:cs typeface="Montserrat Bold"/>
                  <a:sym typeface="Montserrat Bold"/>
                </a:rPr>
                <a:t>TRƯỜNG ĐẠI HỌC CÔNG NGHỆ</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grpSp>
        <p:nvGrpSpPr>
          <p:cNvPr name="Group 8" id="8"/>
          <p:cNvGrpSpPr/>
          <p:nvPr/>
        </p:nvGrpSpPr>
        <p:grpSpPr>
          <a:xfrm rot="0">
            <a:off x="608166" y="208310"/>
            <a:ext cx="9784009" cy="1164315"/>
            <a:chOff x="0" y="0"/>
            <a:chExt cx="13045345" cy="1552420"/>
          </a:xfrm>
        </p:grpSpPr>
        <p:grpSp>
          <p:nvGrpSpPr>
            <p:cNvPr name="Group 9" id="9"/>
            <p:cNvGrpSpPr/>
            <p:nvPr/>
          </p:nvGrpSpPr>
          <p:grpSpPr>
            <a:xfrm rot="0">
              <a:off x="1404725" y="627317"/>
              <a:ext cx="271831" cy="925103"/>
              <a:chOff x="0" y="0"/>
              <a:chExt cx="270552" cy="920750"/>
            </a:xfrm>
          </p:grpSpPr>
          <p:sp>
            <p:nvSpPr>
              <p:cNvPr name="Freeform 10" id="10"/>
              <p:cNvSpPr/>
              <p:nvPr/>
            </p:nvSpPr>
            <p:spPr>
              <a:xfrm flipH="false" flipV="false" rot="0">
                <a:off x="16909" y="12700"/>
                <a:ext cx="236733" cy="895350"/>
              </a:xfrm>
              <a:custGeom>
                <a:avLst/>
                <a:gdLst/>
                <a:ahLst/>
                <a:cxnLst/>
                <a:rect r="r" b="b" t="t" l="l"/>
                <a:pathLst>
                  <a:path h="895350" w="236733">
                    <a:moveTo>
                      <a:pt x="0" y="0"/>
                    </a:moveTo>
                    <a:lnTo>
                      <a:pt x="236733" y="0"/>
                    </a:lnTo>
                    <a:lnTo>
                      <a:pt x="236733" y="895350"/>
                    </a:lnTo>
                    <a:lnTo>
                      <a:pt x="0" y="895350"/>
                    </a:lnTo>
                    <a:close/>
                  </a:path>
                </a:pathLst>
              </a:custGeom>
              <a:solidFill>
                <a:srgbClr val="84B311"/>
              </a:solidFill>
            </p:spPr>
          </p:sp>
          <p:sp>
            <p:nvSpPr>
              <p:cNvPr name="Freeform 11" id="11"/>
              <p:cNvSpPr/>
              <p:nvPr/>
            </p:nvSpPr>
            <p:spPr>
              <a:xfrm flipH="false" flipV="false" rot="0">
                <a:off x="0" y="0"/>
                <a:ext cx="270552" cy="920750"/>
              </a:xfrm>
              <a:custGeom>
                <a:avLst/>
                <a:gdLst/>
                <a:ahLst/>
                <a:cxnLst/>
                <a:rect r="r" b="b" t="t" l="l"/>
                <a:pathLst>
                  <a:path h="920750" w="270552">
                    <a:moveTo>
                      <a:pt x="16909" y="0"/>
                    </a:moveTo>
                    <a:lnTo>
                      <a:pt x="253642" y="0"/>
                    </a:lnTo>
                    <a:cubicBezTo>
                      <a:pt x="262943" y="0"/>
                      <a:pt x="270552" y="5715"/>
                      <a:pt x="270552" y="12700"/>
                    </a:cubicBezTo>
                    <a:lnTo>
                      <a:pt x="270552" y="908050"/>
                    </a:lnTo>
                    <a:cubicBezTo>
                      <a:pt x="270552" y="915035"/>
                      <a:pt x="262943" y="920750"/>
                      <a:pt x="253642" y="920750"/>
                    </a:cubicBezTo>
                    <a:lnTo>
                      <a:pt x="16909" y="920750"/>
                    </a:lnTo>
                    <a:cubicBezTo>
                      <a:pt x="7609" y="920750"/>
                      <a:pt x="0" y="915035"/>
                      <a:pt x="0" y="908050"/>
                    </a:cubicBezTo>
                    <a:lnTo>
                      <a:pt x="0" y="12700"/>
                    </a:lnTo>
                    <a:cubicBezTo>
                      <a:pt x="0" y="5715"/>
                      <a:pt x="7609" y="0"/>
                      <a:pt x="16909" y="0"/>
                    </a:cubicBezTo>
                    <a:moveTo>
                      <a:pt x="16909" y="25400"/>
                    </a:moveTo>
                    <a:lnTo>
                      <a:pt x="16909" y="12700"/>
                    </a:lnTo>
                    <a:lnTo>
                      <a:pt x="33819" y="12700"/>
                    </a:lnTo>
                    <a:lnTo>
                      <a:pt x="33819" y="908050"/>
                    </a:lnTo>
                    <a:lnTo>
                      <a:pt x="16909" y="908050"/>
                    </a:lnTo>
                    <a:lnTo>
                      <a:pt x="16909" y="895350"/>
                    </a:lnTo>
                    <a:lnTo>
                      <a:pt x="253642" y="895350"/>
                    </a:lnTo>
                    <a:lnTo>
                      <a:pt x="253642" y="908050"/>
                    </a:lnTo>
                    <a:lnTo>
                      <a:pt x="236733" y="908050"/>
                    </a:lnTo>
                    <a:lnTo>
                      <a:pt x="236733" y="12700"/>
                    </a:lnTo>
                    <a:lnTo>
                      <a:pt x="253642" y="12700"/>
                    </a:lnTo>
                    <a:lnTo>
                      <a:pt x="253642" y="25400"/>
                    </a:lnTo>
                    <a:lnTo>
                      <a:pt x="16909" y="25400"/>
                    </a:lnTo>
                    <a:close/>
                  </a:path>
                </a:pathLst>
              </a:custGeom>
              <a:solidFill>
                <a:srgbClr val="84B311"/>
              </a:solidFill>
            </p:spPr>
          </p:sp>
        </p:grpSp>
        <p:sp>
          <p:nvSpPr>
            <p:cNvPr name="TextBox 12" id="12"/>
            <p:cNvSpPr txBox="true"/>
            <p:nvPr/>
          </p:nvSpPr>
          <p:spPr>
            <a:xfrm rot="0">
              <a:off x="0" y="720991"/>
              <a:ext cx="1134894" cy="785381"/>
            </a:xfrm>
            <a:prstGeom prst="rect">
              <a:avLst/>
            </a:prstGeom>
          </p:spPr>
          <p:txBody>
            <a:bodyPr anchor="t" rtlCol="false" tIns="0" lIns="0" bIns="0" rIns="0">
              <a:spAutoFit/>
            </a:bodyPr>
            <a:lstStyle/>
            <a:p>
              <a:pPr algn="ctr">
                <a:lnSpc>
                  <a:spcPts val="4448"/>
                </a:lnSpc>
              </a:pPr>
              <a:r>
                <a:rPr lang="en-US" b="true" sz="4119" spc="38">
                  <a:solidFill>
                    <a:srgbClr val="02336F"/>
                  </a:solidFill>
                  <a:latin typeface="TT Rounds Condensed Bold"/>
                  <a:ea typeface="TT Rounds Condensed Bold"/>
                  <a:cs typeface="TT Rounds Condensed Bold"/>
                  <a:sym typeface="TT Rounds Condensed Bold"/>
                </a:rPr>
                <a:t>03</a:t>
              </a:r>
            </a:p>
          </p:txBody>
        </p:sp>
        <p:sp>
          <p:nvSpPr>
            <p:cNvPr name="TextBox 13" id="13"/>
            <p:cNvSpPr txBox="true"/>
            <p:nvPr/>
          </p:nvSpPr>
          <p:spPr>
            <a:xfrm rot="0">
              <a:off x="1946387" y="95250"/>
              <a:ext cx="11098958" cy="1416174"/>
            </a:xfrm>
            <a:prstGeom prst="rect">
              <a:avLst/>
            </a:prstGeom>
          </p:spPr>
          <p:txBody>
            <a:bodyPr anchor="t" rtlCol="false" tIns="0" lIns="0" bIns="0" rIns="0">
              <a:spAutoFit/>
            </a:bodyPr>
            <a:lstStyle/>
            <a:p>
              <a:pPr algn="l">
                <a:lnSpc>
                  <a:spcPts val="3999"/>
                </a:lnSpc>
              </a:pPr>
            </a:p>
            <a:p>
              <a:pPr algn="l">
                <a:lnSpc>
                  <a:spcPts val="3999"/>
                </a:lnSpc>
              </a:pPr>
              <a:r>
                <a:rPr lang="en-US" b="true" sz="4114" spc="38">
                  <a:solidFill>
                    <a:srgbClr val="02336F"/>
                  </a:solidFill>
                  <a:latin typeface="TT Rounds Condensed Bold"/>
                  <a:ea typeface="TT Rounds Condensed Bold"/>
                  <a:cs typeface="TT Rounds Condensed Bold"/>
                  <a:sym typeface="TT Rounds Condensed Bold"/>
                </a:rPr>
                <a:t>Langchain - Module</a:t>
              </a:r>
            </a:p>
          </p:txBody>
        </p:sp>
      </p:grpSp>
      <p:sp>
        <p:nvSpPr>
          <p:cNvPr name="Freeform 14" id="14"/>
          <p:cNvSpPr/>
          <p:nvPr/>
        </p:nvSpPr>
        <p:spPr>
          <a:xfrm flipH="false" flipV="false" rot="0">
            <a:off x="1890685" y="3168499"/>
            <a:ext cx="13940977" cy="6386467"/>
          </a:xfrm>
          <a:custGeom>
            <a:avLst/>
            <a:gdLst/>
            <a:ahLst/>
            <a:cxnLst/>
            <a:rect r="r" b="b" t="t" l="l"/>
            <a:pathLst>
              <a:path h="6386467" w="13940977">
                <a:moveTo>
                  <a:pt x="0" y="0"/>
                </a:moveTo>
                <a:lnTo>
                  <a:pt x="13940976" y="0"/>
                </a:lnTo>
                <a:lnTo>
                  <a:pt x="13940976" y="6386466"/>
                </a:lnTo>
                <a:lnTo>
                  <a:pt x="0" y="6386466"/>
                </a:lnTo>
                <a:lnTo>
                  <a:pt x="0" y="0"/>
                </a:lnTo>
                <a:close/>
              </a:path>
            </a:pathLst>
          </a:custGeom>
          <a:blipFill>
            <a:blip r:embed="rId4"/>
            <a:stretch>
              <a:fillRect l="0" t="-140" r="0" b="0"/>
            </a:stretch>
          </a:blipFill>
        </p:spPr>
      </p:sp>
      <p:sp>
        <p:nvSpPr>
          <p:cNvPr name="TextBox 15" id="15"/>
          <p:cNvSpPr txBox="true"/>
          <p:nvPr/>
        </p:nvSpPr>
        <p:spPr>
          <a:xfrm rot="0">
            <a:off x="670154" y="1703064"/>
            <a:ext cx="16947692" cy="1083310"/>
          </a:xfrm>
          <a:prstGeom prst="rect">
            <a:avLst/>
          </a:prstGeom>
        </p:spPr>
        <p:txBody>
          <a:bodyPr anchor="t" rtlCol="false" tIns="0" lIns="0" bIns="0" rIns="0">
            <a:spAutoFit/>
          </a:bodyPr>
          <a:lstStyle/>
          <a:p>
            <a:pPr algn="l">
              <a:lnSpc>
                <a:spcPts val="4339"/>
              </a:lnSpc>
              <a:spcBef>
                <a:spcPct val="0"/>
              </a:spcBef>
            </a:pPr>
            <a:r>
              <a:rPr lang="en-US" b="true" sz="3099" spc="29">
                <a:solidFill>
                  <a:srgbClr val="02336F"/>
                </a:solidFill>
                <a:latin typeface="Roboto Bold"/>
                <a:ea typeface="Roboto Bold"/>
                <a:cs typeface="Roboto Bold"/>
                <a:sym typeface="Roboto Bold"/>
              </a:rPr>
              <a:t>Retrieve: </a:t>
            </a:r>
            <a:r>
              <a:rPr lang="en-US" sz="3099" spc="29">
                <a:solidFill>
                  <a:srgbClr val="02336F"/>
                </a:solidFill>
                <a:latin typeface="Roboto"/>
                <a:ea typeface="Roboto"/>
                <a:cs typeface="Roboto"/>
                <a:sym typeface="Roboto"/>
              </a:rPr>
              <a:t>Cung cấp khả năng kết nối với các nguồn dữ liệu bên ngoài, chẳng hạn như cơ sở dữ liệu và API.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grpSp>
        <p:nvGrpSpPr>
          <p:cNvPr name="Group 8" id="8"/>
          <p:cNvGrpSpPr/>
          <p:nvPr/>
        </p:nvGrpSpPr>
        <p:grpSpPr>
          <a:xfrm rot="0">
            <a:off x="608166" y="208310"/>
            <a:ext cx="9784009" cy="1164315"/>
            <a:chOff x="0" y="0"/>
            <a:chExt cx="13045345" cy="1552420"/>
          </a:xfrm>
        </p:grpSpPr>
        <p:grpSp>
          <p:nvGrpSpPr>
            <p:cNvPr name="Group 9" id="9"/>
            <p:cNvGrpSpPr/>
            <p:nvPr/>
          </p:nvGrpSpPr>
          <p:grpSpPr>
            <a:xfrm rot="0">
              <a:off x="1404725" y="627317"/>
              <a:ext cx="271831" cy="925103"/>
              <a:chOff x="0" y="0"/>
              <a:chExt cx="270552" cy="920750"/>
            </a:xfrm>
          </p:grpSpPr>
          <p:sp>
            <p:nvSpPr>
              <p:cNvPr name="Freeform 10" id="10"/>
              <p:cNvSpPr/>
              <p:nvPr/>
            </p:nvSpPr>
            <p:spPr>
              <a:xfrm flipH="false" flipV="false" rot="0">
                <a:off x="16909" y="12700"/>
                <a:ext cx="236733" cy="895350"/>
              </a:xfrm>
              <a:custGeom>
                <a:avLst/>
                <a:gdLst/>
                <a:ahLst/>
                <a:cxnLst/>
                <a:rect r="r" b="b" t="t" l="l"/>
                <a:pathLst>
                  <a:path h="895350" w="236733">
                    <a:moveTo>
                      <a:pt x="0" y="0"/>
                    </a:moveTo>
                    <a:lnTo>
                      <a:pt x="236733" y="0"/>
                    </a:lnTo>
                    <a:lnTo>
                      <a:pt x="236733" y="895350"/>
                    </a:lnTo>
                    <a:lnTo>
                      <a:pt x="0" y="895350"/>
                    </a:lnTo>
                    <a:close/>
                  </a:path>
                </a:pathLst>
              </a:custGeom>
              <a:solidFill>
                <a:srgbClr val="84B311"/>
              </a:solidFill>
            </p:spPr>
          </p:sp>
          <p:sp>
            <p:nvSpPr>
              <p:cNvPr name="Freeform 11" id="11"/>
              <p:cNvSpPr/>
              <p:nvPr/>
            </p:nvSpPr>
            <p:spPr>
              <a:xfrm flipH="false" flipV="false" rot="0">
                <a:off x="0" y="0"/>
                <a:ext cx="270552" cy="920750"/>
              </a:xfrm>
              <a:custGeom>
                <a:avLst/>
                <a:gdLst/>
                <a:ahLst/>
                <a:cxnLst/>
                <a:rect r="r" b="b" t="t" l="l"/>
                <a:pathLst>
                  <a:path h="920750" w="270552">
                    <a:moveTo>
                      <a:pt x="16909" y="0"/>
                    </a:moveTo>
                    <a:lnTo>
                      <a:pt x="253642" y="0"/>
                    </a:lnTo>
                    <a:cubicBezTo>
                      <a:pt x="262943" y="0"/>
                      <a:pt x="270552" y="5715"/>
                      <a:pt x="270552" y="12700"/>
                    </a:cubicBezTo>
                    <a:lnTo>
                      <a:pt x="270552" y="908050"/>
                    </a:lnTo>
                    <a:cubicBezTo>
                      <a:pt x="270552" y="915035"/>
                      <a:pt x="262943" y="920750"/>
                      <a:pt x="253642" y="920750"/>
                    </a:cubicBezTo>
                    <a:lnTo>
                      <a:pt x="16909" y="920750"/>
                    </a:lnTo>
                    <a:cubicBezTo>
                      <a:pt x="7609" y="920750"/>
                      <a:pt x="0" y="915035"/>
                      <a:pt x="0" y="908050"/>
                    </a:cubicBezTo>
                    <a:lnTo>
                      <a:pt x="0" y="12700"/>
                    </a:lnTo>
                    <a:cubicBezTo>
                      <a:pt x="0" y="5715"/>
                      <a:pt x="7609" y="0"/>
                      <a:pt x="16909" y="0"/>
                    </a:cubicBezTo>
                    <a:moveTo>
                      <a:pt x="16909" y="25400"/>
                    </a:moveTo>
                    <a:lnTo>
                      <a:pt x="16909" y="12700"/>
                    </a:lnTo>
                    <a:lnTo>
                      <a:pt x="33819" y="12700"/>
                    </a:lnTo>
                    <a:lnTo>
                      <a:pt x="33819" y="908050"/>
                    </a:lnTo>
                    <a:lnTo>
                      <a:pt x="16909" y="908050"/>
                    </a:lnTo>
                    <a:lnTo>
                      <a:pt x="16909" y="895350"/>
                    </a:lnTo>
                    <a:lnTo>
                      <a:pt x="253642" y="895350"/>
                    </a:lnTo>
                    <a:lnTo>
                      <a:pt x="253642" y="908050"/>
                    </a:lnTo>
                    <a:lnTo>
                      <a:pt x="236733" y="908050"/>
                    </a:lnTo>
                    <a:lnTo>
                      <a:pt x="236733" y="12700"/>
                    </a:lnTo>
                    <a:lnTo>
                      <a:pt x="253642" y="12700"/>
                    </a:lnTo>
                    <a:lnTo>
                      <a:pt x="253642" y="25400"/>
                    </a:lnTo>
                    <a:lnTo>
                      <a:pt x="16909" y="25400"/>
                    </a:lnTo>
                    <a:close/>
                  </a:path>
                </a:pathLst>
              </a:custGeom>
              <a:solidFill>
                <a:srgbClr val="84B311"/>
              </a:solidFill>
            </p:spPr>
          </p:sp>
        </p:grpSp>
        <p:sp>
          <p:nvSpPr>
            <p:cNvPr name="TextBox 12" id="12"/>
            <p:cNvSpPr txBox="true"/>
            <p:nvPr/>
          </p:nvSpPr>
          <p:spPr>
            <a:xfrm rot="0">
              <a:off x="0" y="720991"/>
              <a:ext cx="1134894" cy="785381"/>
            </a:xfrm>
            <a:prstGeom prst="rect">
              <a:avLst/>
            </a:prstGeom>
          </p:spPr>
          <p:txBody>
            <a:bodyPr anchor="t" rtlCol="false" tIns="0" lIns="0" bIns="0" rIns="0">
              <a:spAutoFit/>
            </a:bodyPr>
            <a:lstStyle/>
            <a:p>
              <a:pPr algn="ctr">
                <a:lnSpc>
                  <a:spcPts val="4448"/>
                </a:lnSpc>
              </a:pPr>
              <a:r>
                <a:rPr lang="en-US" b="true" sz="4119" spc="38">
                  <a:solidFill>
                    <a:srgbClr val="02336F"/>
                  </a:solidFill>
                  <a:latin typeface="TT Rounds Condensed Bold"/>
                  <a:ea typeface="TT Rounds Condensed Bold"/>
                  <a:cs typeface="TT Rounds Condensed Bold"/>
                  <a:sym typeface="TT Rounds Condensed Bold"/>
                </a:rPr>
                <a:t>03</a:t>
              </a:r>
            </a:p>
          </p:txBody>
        </p:sp>
        <p:sp>
          <p:nvSpPr>
            <p:cNvPr name="TextBox 13" id="13"/>
            <p:cNvSpPr txBox="true"/>
            <p:nvPr/>
          </p:nvSpPr>
          <p:spPr>
            <a:xfrm rot="0">
              <a:off x="1946387" y="95250"/>
              <a:ext cx="11098958" cy="1416174"/>
            </a:xfrm>
            <a:prstGeom prst="rect">
              <a:avLst/>
            </a:prstGeom>
          </p:spPr>
          <p:txBody>
            <a:bodyPr anchor="t" rtlCol="false" tIns="0" lIns="0" bIns="0" rIns="0">
              <a:spAutoFit/>
            </a:bodyPr>
            <a:lstStyle/>
            <a:p>
              <a:pPr algn="l">
                <a:lnSpc>
                  <a:spcPts val="3999"/>
                </a:lnSpc>
              </a:pPr>
            </a:p>
            <a:p>
              <a:pPr algn="l">
                <a:lnSpc>
                  <a:spcPts val="3999"/>
                </a:lnSpc>
              </a:pPr>
              <a:r>
                <a:rPr lang="en-US" b="true" sz="4114" spc="38">
                  <a:solidFill>
                    <a:srgbClr val="02336F"/>
                  </a:solidFill>
                  <a:latin typeface="TT Rounds Condensed Bold"/>
                  <a:ea typeface="TT Rounds Condensed Bold"/>
                  <a:cs typeface="TT Rounds Condensed Bold"/>
                  <a:sym typeface="TT Rounds Condensed Bold"/>
                </a:rPr>
                <a:t>Langchain - Module</a:t>
              </a:r>
            </a:p>
          </p:txBody>
        </p:sp>
      </p:grpSp>
      <p:sp>
        <p:nvSpPr>
          <p:cNvPr name="TextBox 14" id="14"/>
          <p:cNvSpPr txBox="true"/>
          <p:nvPr/>
        </p:nvSpPr>
        <p:spPr>
          <a:xfrm rot="0">
            <a:off x="446791" y="1957705"/>
            <a:ext cx="16230600" cy="7300595"/>
          </a:xfrm>
          <a:prstGeom prst="rect">
            <a:avLst/>
          </a:prstGeom>
        </p:spPr>
        <p:txBody>
          <a:bodyPr anchor="t" rtlCol="false" tIns="0" lIns="0" bIns="0" rIns="0">
            <a:spAutoFit/>
          </a:bodyPr>
          <a:lstStyle/>
          <a:p>
            <a:pPr algn="l" marL="690879" indent="-345439" lvl="1">
              <a:lnSpc>
                <a:spcPts val="4479"/>
              </a:lnSpc>
              <a:buFont typeface="Arial"/>
              <a:buChar char="•"/>
            </a:pPr>
            <a:r>
              <a:rPr lang="en-US" b="true" sz="3199" spc="28">
                <a:solidFill>
                  <a:srgbClr val="02336F"/>
                </a:solidFill>
                <a:latin typeface="Roboto Bold"/>
                <a:ea typeface="Roboto Bold"/>
                <a:cs typeface="Roboto Bold"/>
                <a:sym typeface="Roboto Bold"/>
              </a:rPr>
              <a:t>Chains:</a:t>
            </a:r>
            <a:r>
              <a:rPr lang="en-US" sz="3199" spc="28">
                <a:solidFill>
                  <a:srgbClr val="02336F"/>
                </a:solidFill>
                <a:latin typeface="Roboto"/>
                <a:ea typeface="Roboto"/>
                <a:cs typeface="Roboto"/>
                <a:sym typeface="Roboto"/>
              </a:rPr>
              <a:t> là thành phần giúp thiết kế những xử lý phức tạp bằng cách kết nối các LLM với nhau hoặc với các thành phần khác, bao gồm các chuỗi khác. </a:t>
            </a:r>
          </a:p>
          <a:p>
            <a:pPr algn="l">
              <a:lnSpc>
                <a:spcPts val="4479"/>
              </a:lnSpc>
            </a:pPr>
          </a:p>
          <a:p>
            <a:pPr algn="l" marL="690879" indent="-345439" lvl="1">
              <a:lnSpc>
                <a:spcPts val="4479"/>
              </a:lnSpc>
              <a:buFont typeface="Arial"/>
              <a:buChar char="•"/>
            </a:pPr>
            <a:r>
              <a:rPr lang="en-US" b="true" sz="3199" spc="28">
                <a:solidFill>
                  <a:srgbClr val="02336F"/>
                </a:solidFill>
                <a:latin typeface="Roboto Bold"/>
                <a:ea typeface="Roboto Bold"/>
                <a:cs typeface="Roboto Bold"/>
                <a:sym typeface="Roboto Bold"/>
              </a:rPr>
              <a:t>Agents:</a:t>
            </a:r>
            <a:r>
              <a:rPr lang="en-US" sz="3199" spc="28">
                <a:solidFill>
                  <a:srgbClr val="02336F"/>
                </a:solidFill>
                <a:latin typeface="Roboto"/>
                <a:ea typeface="Roboto"/>
                <a:cs typeface="Roboto"/>
                <a:sym typeface="Roboto"/>
              </a:rPr>
              <a:t> là thành phần giúp ứng dụng sử dụng language model làm công cụ suy luận để quyết định thứ tự của hành động một cách linh hoạt. </a:t>
            </a:r>
          </a:p>
          <a:p>
            <a:pPr algn="l">
              <a:lnSpc>
                <a:spcPts val="4479"/>
              </a:lnSpc>
            </a:pPr>
          </a:p>
          <a:p>
            <a:pPr algn="l" marL="690879" indent="-345439" lvl="1">
              <a:lnSpc>
                <a:spcPts val="4479"/>
              </a:lnSpc>
              <a:buFont typeface="Arial"/>
              <a:buChar char="•"/>
            </a:pPr>
            <a:r>
              <a:rPr lang="en-US" b="true" sz="3199" spc="28">
                <a:solidFill>
                  <a:srgbClr val="02336F"/>
                </a:solidFill>
                <a:latin typeface="Roboto Bold"/>
                <a:ea typeface="Roboto Bold"/>
                <a:cs typeface="Roboto Bold"/>
                <a:sym typeface="Roboto Bold"/>
              </a:rPr>
              <a:t>Memory:</a:t>
            </a:r>
            <a:r>
              <a:rPr lang="en-US" sz="3199" spc="28">
                <a:solidFill>
                  <a:srgbClr val="02336F"/>
                </a:solidFill>
                <a:latin typeface="Roboto"/>
                <a:ea typeface="Roboto"/>
                <a:cs typeface="Roboto"/>
                <a:sym typeface="Roboto"/>
              </a:rPr>
              <a:t> là thành phần đóng vai trò then chốt đối với các ứng dụng có giao diện đối thoại, cho phép đưa luồng hội thoại trước đó vào LLM, giúp duy trì ngữ cảnh tương tác của người dùng. </a:t>
            </a:r>
          </a:p>
          <a:p>
            <a:pPr algn="l">
              <a:lnSpc>
                <a:spcPts val="4479"/>
              </a:lnSpc>
            </a:pPr>
          </a:p>
          <a:p>
            <a:pPr algn="l" marL="690879" indent="-345439" lvl="1">
              <a:lnSpc>
                <a:spcPts val="4479"/>
              </a:lnSpc>
              <a:buFont typeface="Arial"/>
              <a:buChar char="•"/>
            </a:pPr>
            <a:r>
              <a:rPr lang="en-US" b="true" sz="3199" spc="28">
                <a:solidFill>
                  <a:srgbClr val="02336F"/>
                </a:solidFill>
                <a:latin typeface="Roboto Bold"/>
                <a:ea typeface="Roboto Bold"/>
                <a:cs typeface="Roboto Bold"/>
                <a:sym typeface="Roboto Bold"/>
              </a:rPr>
              <a:t>Callbacks:</a:t>
            </a:r>
            <a:r>
              <a:rPr lang="en-US" sz="3199" spc="28">
                <a:solidFill>
                  <a:srgbClr val="02336F"/>
                </a:solidFill>
                <a:latin typeface="Roboto"/>
                <a:ea typeface="Roboto"/>
                <a:cs typeface="Roboto"/>
                <a:sym typeface="Roboto"/>
              </a:rPr>
              <a:t> là thành phần giúp đăng kí các event để khai thác các giai đoạn khác nhau của LLM, hữu ích trong các tác vụ như logging, monitoring, streaming,… </a:t>
            </a:r>
          </a:p>
          <a:p>
            <a:pPr algn="l">
              <a:lnSpc>
                <a:spcPts val="4479"/>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grpSp>
        <p:nvGrpSpPr>
          <p:cNvPr name="Group 8" id="8"/>
          <p:cNvGrpSpPr/>
          <p:nvPr/>
        </p:nvGrpSpPr>
        <p:grpSpPr>
          <a:xfrm rot="0">
            <a:off x="608166" y="208310"/>
            <a:ext cx="9784009" cy="1164315"/>
            <a:chOff x="0" y="0"/>
            <a:chExt cx="13045345" cy="1552420"/>
          </a:xfrm>
        </p:grpSpPr>
        <p:grpSp>
          <p:nvGrpSpPr>
            <p:cNvPr name="Group 9" id="9"/>
            <p:cNvGrpSpPr/>
            <p:nvPr/>
          </p:nvGrpSpPr>
          <p:grpSpPr>
            <a:xfrm rot="0">
              <a:off x="1404725" y="627317"/>
              <a:ext cx="271831" cy="925103"/>
              <a:chOff x="0" y="0"/>
              <a:chExt cx="270552" cy="920750"/>
            </a:xfrm>
          </p:grpSpPr>
          <p:sp>
            <p:nvSpPr>
              <p:cNvPr name="Freeform 10" id="10"/>
              <p:cNvSpPr/>
              <p:nvPr/>
            </p:nvSpPr>
            <p:spPr>
              <a:xfrm flipH="false" flipV="false" rot="0">
                <a:off x="16909" y="12700"/>
                <a:ext cx="236733" cy="895350"/>
              </a:xfrm>
              <a:custGeom>
                <a:avLst/>
                <a:gdLst/>
                <a:ahLst/>
                <a:cxnLst/>
                <a:rect r="r" b="b" t="t" l="l"/>
                <a:pathLst>
                  <a:path h="895350" w="236733">
                    <a:moveTo>
                      <a:pt x="0" y="0"/>
                    </a:moveTo>
                    <a:lnTo>
                      <a:pt x="236733" y="0"/>
                    </a:lnTo>
                    <a:lnTo>
                      <a:pt x="236733" y="895350"/>
                    </a:lnTo>
                    <a:lnTo>
                      <a:pt x="0" y="895350"/>
                    </a:lnTo>
                    <a:close/>
                  </a:path>
                </a:pathLst>
              </a:custGeom>
              <a:solidFill>
                <a:srgbClr val="84B311"/>
              </a:solidFill>
            </p:spPr>
          </p:sp>
          <p:sp>
            <p:nvSpPr>
              <p:cNvPr name="Freeform 11" id="11"/>
              <p:cNvSpPr/>
              <p:nvPr/>
            </p:nvSpPr>
            <p:spPr>
              <a:xfrm flipH="false" flipV="false" rot="0">
                <a:off x="0" y="0"/>
                <a:ext cx="270552" cy="920750"/>
              </a:xfrm>
              <a:custGeom>
                <a:avLst/>
                <a:gdLst/>
                <a:ahLst/>
                <a:cxnLst/>
                <a:rect r="r" b="b" t="t" l="l"/>
                <a:pathLst>
                  <a:path h="920750" w="270552">
                    <a:moveTo>
                      <a:pt x="16909" y="0"/>
                    </a:moveTo>
                    <a:lnTo>
                      <a:pt x="253642" y="0"/>
                    </a:lnTo>
                    <a:cubicBezTo>
                      <a:pt x="262943" y="0"/>
                      <a:pt x="270552" y="5715"/>
                      <a:pt x="270552" y="12700"/>
                    </a:cubicBezTo>
                    <a:lnTo>
                      <a:pt x="270552" y="908050"/>
                    </a:lnTo>
                    <a:cubicBezTo>
                      <a:pt x="270552" y="915035"/>
                      <a:pt x="262943" y="920750"/>
                      <a:pt x="253642" y="920750"/>
                    </a:cubicBezTo>
                    <a:lnTo>
                      <a:pt x="16909" y="920750"/>
                    </a:lnTo>
                    <a:cubicBezTo>
                      <a:pt x="7609" y="920750"/>
                      <a:pt x="0" y="915035"/>
                      <a:pt x="0" y="908050"/>
                    </a:cubicBezTo>
                    <a:lnTo>
                      <a:pt x="0" y="12700"/>
                    </a:lnTo>
                    <a:cubicBezTo>
                      <a:pt x="0" y="5715"/>
                      <a:pt x="7609" y="0"/>
                      <a:pt x="16909" y="0"/>
                    </a:cubicBezTo>
                    <a:moveTo>
                      <a:pt x="16909" y="25400"/>
                    </a:moveTo>
                    <a:lnTo>
                      <a:pt x="16909" y="12700"/>
                    </a:lnTo>
                    <a:lnTo>
                      <a:pt x="33819" y="12700"/>
                    </a:lnTo>
                    <a:lnTo>
                      <a:pt x="33819" y="908050"/>
                    </a:lnTo>
                    <a:lnTo>
                      <a:pt x="16909" y="908050"/>
                    </a:lnTo>
                    <a:lnTo>
                      <a:pt x="16909" y="895350"/>
                    </a:lnTo>
                    <a:lnTo>
                      <a:pt x="253642" y="895350"/>
                    </a:lnTo>
                    <a:lnTo>
                      <a:pt x="253642" y="908050"/>
                    </a:lnTo>
                    <a:lnTo>
                      <a:pt x="236733" y="908050"/>
                    </a:lnTo>
                    <a:lnTo>
                      <a:pt x="236733" y="12700"/>
                    </a:lnTo>
                    <a:lnTo>
                      <a:pt x="253642" y="12700"/>
                    </a:lnTo>
                    <a:lnTo>
                      <a:pt x="253642" y="25400"/>
                    </a:lnTo>
                    <a:lnTo>
                      <a:pt x="16909" y="25400"/>
                    </a:lnTo>
                    <a:close/>
                  </a:path>
                </a:pathLst>
              </a:custGeom>
              <a:solidFill>
                <a:srgbClr val="84B311"/>
              </a:solidFill>
            </p:spPr>
          </p:sp>
        </p:grpSp>
        <p:sp>
          <p:nvSpPr>
            <p:cNvPr name="TextBox 12" id="12"/>
            <p:cNvSpPr txBox="true"/>
            <p:nvPr/>
          </p:nvSpPr>
          <p:spPr>
            <a:xfrm rot="0">
              <a:off x="0" y="720991"/>
              <a:ext cx="1134894" cy="785381"/>
            </a:xfrm>
            <a:prstGeom prst="rect">
              <a:avLst/>
            </a:prstGeom>
          </p:spPr>
          <p:txBody>
            <a:bodyPr anchor="t" rtlCol="false" tIns="0" lIns="0" bIns="0" rIns="0">
              <a:spAutoFit/>
            </a:bodyPr>
            <a:lstStyle/>
            <a:p>
              <a:pPr algn="ctr">
                <a:lnSpc>
                  <a:spcPts val="4448"/>
                </a:lnSpc>
              </a:pPr>
              <a:r>
                <a:rPr lang="en-US" b="true" sz="4119" spc="38">
                  <a:solidFill>
                    <a:srgbClr val="02336F"/>
                  </a:solidFill>
                  <a:latin typeface="TT Rounds Condensed Bold"/>
                  <a:ea typeface="TT Rounds Condensed Bold"/>
                  <a:cs typeface="TT Rounds Condensed Bold"/>
                  <a:sym typeface="TT Rounds Condensed Bold"/>
                </a:rPr>
                <a:t>03</a:t>
              </a:r>
            </a:p>
          </p:txBody>
        </p:sp>
        <p:sp>
          <p:nvSpPr>
            <p:cNvPr name="TextBox 13" id="13"/>
            <p:cNvSpPr txBox="true"/>
            <p:nvPr/>
          </p:nvSpPr>
          <p:spPr>
            <a:xfrm rot="0">
              <a:off x="1946387" y="95250"/>
              <a:ext cx="11098958" cy="1416174"/>
            </a:xfrm>
            <a:prstGeom prst="rect">
              <a:avLst/>
            </a:prstGeom>
          </p:spPr>
          <p:txBody>
            <a:bodyPr anchor="t" rtlCol="false" tIns="0" lIns="0" bIns="0" rIns="0">
              <a:spAutoFit/>
            </a:bodyPr>
            <a:lstStyle/>
            <a:p>
              <a:pPr algn="l">
                <a:lnSpc>
                  <a:spcPts val="3999"/>
                </a:lnSpc>
              </a:pPr>
            </a:p>
            <a:p>
              <a:pPr algn="l">
                <a:lnSpc>
                  <a:spcPts val="3999"/>
                </a:lnSpc>
              </a:pPr>
              <a:r>
                <a:rPr lang="en-US" b="true" sz="4114" spc="38">
                  <a:solidFill>
                    <a:srgbClr val="02336F"/>
                  </a:solidFill>
                  <a:latin typeface="TT Rounds Condensed Bold"/>
                  <a:ea typeface="TT Rounds Condensed Bold"/>
                  <a:cs typeface="TT Rounds Condensed Bold"/>
                  <a:sym typeface="TT Rounds Condensed Bold"/>
                </a:rPr>
                <a:t>ElasticSearch</a:t>
              </a:r>
            </a:p>
          </p:txBody>
        </p:sp>
      </p:grpSp>
      <p:sp>
        <p:nvSpPr>
          <p:cNvPr name="Freeform 14" id="14"/>
          <p:cNvSpPr/>
          <p:nvPr/>
        </p:nvSpPr>
        <p:spPr>
          <a:xfrm flipH="false" flipV="false" rot="0">
            <a:off x="7697741" y="1597170"/>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4"/>
            <a:stretch>
              <a:fillRect l="0" t="0" r="0" b="0"/>
            </a:stretch>
          </a:blipFill>
        </p:spPr>
      </p:sp>
      <p:sp>
        <p:nvSpPr>
          <p:cNvPr name="TextBox 15" id="15"/>
          <p:cNvSpPr txBox="true"/>
          <p:nvPr/>
        </p:nvSpPr>
        <p:spPr>
          <a:xfrm rot="0">
            <a:off x="783908" y="3083210"/>
            <a:ext cx="8360092" cy="5559543"/>
          </a:xfrm>
          <a:prstGeom prst="rect">
            <a:avLst/>
          </a:prstGeom>
        </p:spPr>
        <p:txBody>
          <a:bodyPr anchor="t" rtlCol="false" tIns="0" lIns="0" bIns="0" rIns="0">
            <a:spAutoFit/>
          </a:bodyPr>
          <a:lstStyle/>
          <a:p>
            <a:pPr algn="l">
              <a:lnSpc>
                <a:spcPts val="4893"/>
              </a:lnSpc>
            </a:pPr>
            <a:r>
              <a:rPr lang="en-US" sz="3495" spc="31" b="true">
                <a:solidFill>
                  <a:srgbClr val="02336F"/>
                </a:solidFill>
                <a:latin typeface="Roboto Bold"/>
                <a:ea typeface="Roboto Bold"/>
                <a:cs typeface="Roboto Bold"/>
                <a:sym typeface="Roboto Bold"/>
              </a:rPr>
              <a:t>Elasticsearch</a:t>
            </a:r>
            <a:r>
              <a:rPr lang="en-US" sz="3495" spc="31">
                <a:solidFill>
                  <a:srgbClr val="02336F"/>
                </a:solidFill>
                <a:latin typeface="Roboto"/>
                <a:ea typeface="Roboto"/>
                <a:cs typeface="Roboto"/>
                <a:sym typeface="Roboto"/>
              </a:rPr>
              <a:t> là một công cụ tìm kiếm và phân tích dữ liệu mã nguồn mở được xây dựng trên nền tảng Apache Lucene. Công nghệ cung cấp khả năng tìm kiếm nhanh chóng và phân tích dữ liệu phức tạp thông qua giao diện RESTful và JSON.</a:t>
            </a:r>
          </a:p>
          <a:p>
            <a:pPr algn="l">
              <a:lnSpc>
                <a:spcPts val="4893"/>
              </a:lnSpc>
            </a:pPr>
          </a:p>
          <a:p>
            <a:pPr algn="l">
              <a:lnSpc>
                <a:spcPts val="4893"/>
              </a:lnSpc>
            </a:pPr>
          </a:p>
          <a:p>
            <a:pPr algn="l">
              <a:lnSpc>
                <a:spcPts val="4893"/>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grpSp>
        <p:nvGrpSpPr>
          <p:cNvPr name="Group 8" id="8"/>
          <p:cNvGrpSpPr/>
          <p:nvPr/>
        </p:nvGrpSpPr>
        <p:grpSpPr>
          <a:xfrm rot="0">
            <a:off x="608166" y="208310"/>
            <a:ext cx="9784009" cy="1164315"/>
            <a:chOff x="0" y="0"/>
            <a:chExt cx="13045345" cy="1552420"/>
          </a:xfrm>
        </p:grpSpPr>
        <p:grpSp>
          <p:nvGrpSpPr>
            <p:cNvPr name="Group 9" id="9"/>
            <p:cNvGrpSpPr/>
            <p:nvPr/>
          </p:nvGrpSpPr>
          <p:grpSpPr>
            <a:xfrm rot="0">
              <a:off x="1404725" y="627317"/>
              <a:ext cx="271831" cy="925103"/>
              <a:chOff x="0" y="0"/>
              <a:chExt cx="270552" cy="920750"/>
            </a:xfrm>
          </p:grpSpPr>
          <p:sp>
            <p:nvSpPr>
              <p:cNvPr name="Freeform 10" id="10"/>
              <p:cNvSpPr/>
              <p:nvPr/>
            </p:nvSpPr>
            <p:spPr>
              <a:xfrm flipH="false" flipV="false" rot="0">
                <a:off x="16909" y="12700"/>
                <a:ext cx="236733" cy="895350"/>
              </a:xfrm>
              <a:custGeom>
                <a:avLst/>
                <a:gdLst/>
                <a:ahLst/>
                <a:cxnLst/>
                <a:rect r="r" b="b" t="t" l="l"/>
                <a:pathLst>
                  <a:path h="895350" w="236733">
                    <a:moveTo>
                      <a:pt x="0" y="0"/>
                    </a:moveTo>
                    <a:lnTo>
                      <a:pt x="236733" y="0"/>
                    </a:lnTo>
                    <a:lnTo>
                      <a:pt x="236733" y="895350"/>
                    </a:lnTo>
                    <a:lnTo>
                      <a:pt x="0" y="895350"/>
                    </a:lnTo>
                    <a:close/>
                  </a:path>
                </a:pathLst>
              </a:custGeom>
              <a:solidFill>
                <a:srgbClr val="84B311"/>
              </a:solidFill>
            </p:spPr>
          </p:sp>
          <p:sp>
            <p:nvSpPr>
              <p:cNvPr name="Freeform 11" id="11"/>
              <p:cNvSpPr/>
              <p:nvPr/>
            </p:nvSpPr>
            <p:spPr>
              <a:xfrm flipH="false" flipV="false" rot="0">
                <a:off x="0" y="0"/>
                <a:ext cx="270552" cy="920750"/>
              </a:xfrm>
              <a:custGeom>
                <a:avLst/>
                <a:gdLst/>
                <a:ahLst/>
                <a:cxnLst/>
                <a:rect r="r" b="b" t="t" l="l"/>
                <a:pathLst>
                  <a:path h="920750" w="270552">
                    <a:moveTo>
                      <a:pt x="16909" y="0"/>
                    </a:moveTo>
                    <a:lnTo>
                      <a:pt x="253642" y="0"/>
                    </a:lnTo>
                    <a:cubicBezTo>
                      <a:pt x="262943" y="0"/>
                      <a:pt x="270552" y="5715"/>
                      <a:pt x="270552" y="12700"/>
                    </a:cubicBezTo>
                    <a:lnTo>
                      <a:pt x="270552" y="908050"/>
                    </a:lnTo>
                    <a:cubicBezTo>
                      <a:pt x="270552" y="915035"/>
                      <a:pt x="262943" y="920750"/>
                      <a:pt x="253642" y="920750"/>
                    </a:cubicBezTo>
                    <a:lnTo>
                      <a:pt x="16909" y="920750"/>
                    </a:lnTo>
                    <a:cubicBezTo>
                      <a:pt x="7609" y="920750"/>
                      <a:pt x="0" y="915035"/>
                      <a:pt x="0" y="908050"/>
                    </a:cubicBezTo>
                    <a:lnTo>
                      <a:pt x="0" y="12700"/>
                    </a:lnTo>
                    <a:cubicBezTo>
                      <a:pt x="0" y="5715"/>
                      <a:pt x="7609" y="0"/>
                      <a:pt x="16909" y="0"/>
                    </a:cubicBezTo>
                    <a:moveTo>
                      <a:pt x="16909" y="25400"/>
                    </a:moveTo>
                    <a:lnTo>
                      <a:pt x="16909" y="12700"/>
                    </a:lnTo>
                    <a:lnTo>
                      <a:pt x="33819" y="12700"/>
                    </a:lnTo>
                    <a:lnTo>
                      <a:pt x="33819" y="908050"/>
                    </a:lnTo>
                    <a:lnTo>
                      <a:pt x="16909" y="908050"/>
                    </a:lnTo>
                    <a:lnTo>
                      <a:pt x="16909" y="895350"/>
                    </a:lnTo>
                    <a:lnTo>
                      <a:pt x="253642" y="895350"/>
                    </a:lnTo>
                    <a:lnTo>
                      <a:pt x="253642" y="908050"/>
                    </a:lnTo>
                    <a:lnTo>
                      <a:pt x="236733" y="908050"/>
                    </a:lnTo>
                    <a:lnTo>
                      <a:pt x="236733" y="12700"/>
                    </a:lnTo>
                    <a:lnTo>
                      <a:pt x="253642" y="12700"/>
                    </a:lnTo>
                    <a:lnTo>
                      <a:pt x="253642" y="25400"/>
                    </a:lnTo>
                    <a:lnTo>
                      <a:pt x="16909" y="25400"/>
                    </a:lnTo>
                    <a:close/>
                  </a:path>
                </a:pathLst>
              </a:custGeom>
              <a:solidFill>
                <a:srgbClr val="84B311"/>
              </a:solidFill>
            </p:spPr>
          </p:sp>
        </p:grpSp>
        <p:sp>
          <p:nvSpPr>
            <p:cNvPr name="TextBox 12" id="12"/>
            <p:cNvSpPr txBox="true"/>
            <p:nvPr/>
          </p:nvSpPr>
          <p:spPr>
            <a:xfrm rot="0">
              <a:off x="0" y="720991"/>
              <a:ext cx="1134894" cy="785381"/>
            </a:xfrm>
            <a:prstGeom prst="rect">
              <a:avLst/>
            </a:prstGeom>
          </p:spPr>
          <p:txBody>
            <a:bodyPr anchor="t" rtlCol="false" tIns="0" lIns="0" bIns="0" rIns="0">
              <a:spAutoFit/>
            </a:bodyPr>
            <a:lstStyle/>
            <a:p>
              <a:pPr algn="ctr">
                <a:lnSpc>
                  <a:spcPts val="4448"/>
                </a:lnSpc>
              </a:pPr>
              <a:r>
                <a:rPr lang="en-US" b="true" sz="4119" spc="38">
                  <a:solidFill>
                    <a:srgbClr val="02336F"/>
                  </a:solidFill>
                  <a:latin typeface="TT Rounds Condensed Bold"/>
                  <a:ea typeface="TT Rounds Condensed Bold"/>
                  <a:cs typeface="TT Rounds Condensed Bold"/>
                  <a:sym typeface="TT Rounds Condensed Bold"/>
                </a:rPr>
                <a:t>03</a:t>
              </a:r>
            </a:p>
          </p:txBody>
        </p:sp>
        <p:sp>
          <p:nvSpPr>
            <p:cNvPr name="TextBox 13" id="13"/>
            <p:cNvSpPr txBox="true"/>
            <p:nvPr/>
          </p:nvSpPr>
          <p:spPr>
            <a:xfrm rot="0">
              <a:off x="1946387" y="95250"/>
              <a:ext cx="11098958" cy="1416174"/>
            </a:xfrm>
            <a:prstGeom prst="rect">
              <a:avLst/>
            </a:prstGeom>
          </p:spPr>
          <p:txBody>
            <a:bodyPr anchor="t" rtlCol="false" tIns="0" lIns="0" bIns="0" rIns="0">
              <a:spAutoFit/>
            </a:bodyPr>
            <a:lstStyle/>
            <a:p>
              <a:pPr algn="l">
                <a:lnSpc>
                  <a:spcPts val="3999"/>
                </a:lnSpc>
              </a:pPr>
            </a:p>
            <a:p>
              <a:pPr algn="l">
                <a:lnSpc>
                  <a:spcPts val="3999"/>
                </a:lnSpc>
              </a:pPr>
              <a:r>
                <a:rPr lang="en-US" b="true" sz="4114" spc="38">
                  <a:solidFill>
                    <a:srgbClr val="02336F"/>
                  </a:solidFill>
                  <a:latin typeface="TT Rounds Condensed Bold"/>
                  <a:ea typeface="TT Rounds Condensed Bold"/>
                  <a:cs typeface="TT Rounds Condensed Bold"/>
                  <a:sym typeface="TT Rounds Condensed Bold"/>
                </a:rPr>
                <a:t>ElasticSearch - Đối tượng sử dụng</a:t>
              </a:r>
            </a:p>
          </p:txBody>
        </p:sp>
      </p:grpSp>
      <p:sp>
        <p:nvSpPr>
          <p:cNvPr name="TextBox 14" id="14"/>
          <p:cNvSpPr txBox="true"/>
          <p:nvPr/>
        </p:nvSpPr>
        <p:spPr>
          <a:xfrm rot="0">
            <a:off x="446791" y="2234998"/>
            <a:ext cx="16230600" cy="7300595"/>
          </a:xfrm>
          <a:prstGeom prst="rect">
            <a:avLst/>
          </a:prstGeom>
        </p:spPr>
        <p:txBody>
          <a:bodyPr anchor="t" rtlCol="false" tIns="0" lIns="0" bIns="0" rIns="0">
            <a:spAutoFit/>
          </a:bodyPr>
          <a:lstStyle/>
          <a:p>
            <a:pPr algn="just" marL="690879" indent="-345439" lvl="1">
              <a:lnSpc>
                <a:spcPts val="4479"/>
              </a:lnSpc>
              <a:buFont typeface="Arial"/>
              <a:buChar char="•"/>
            </a:pPr>
            <a:r>
              <a:rPr lang="en-US" b="true" sz="3199" spc="28">
                <a:solidFill>
                  <a:srgbClr val="02336F"/>
                </a:solidFill>
                <a:latin typeface="Roboto Bold"/>
                <a:ea typeface="Roboto Bold"/>
                <a:cs typeface="Roboto Bold"/>
                <a:sym typeface="Roboto Bold"/>
              </a:rPr>
              <a:t>Các doanh nghiệp và tổ chức: </a:t>
            </a:r>
            <a:r>
              <a:rPr lang="en-US" sz="3199" spc="28">
                <a:solidFill>
                  <a:srgbClr val="02336F"/>
                </a:solidFill>
                <a:latin typeface="Roboto"/>
                <a:ea typeface="Roboto"/>
                <a:cs typeface="Roboto"/>
                <a:sym typeface="Roboto"/>
              </a:rPr>
              <a:t>Các doanh nghiệp sử dụng Elasticsearch để tìm kiếm và phân tích dữ liệu trong ứng dụng web, di động hoặc nội bộ. Nền tảng cũng được sử dụng để xây dựng các hệ thống phân tích dữ liệu thời gian thực.</a:t>
            </a:r>
          </a:p>
          <a:p>
            <a:pPr algn="just">
              <a:lnSpc>
                <a:spcPts val="4479"/>
              </a:lnSpc>
            </a:pPr>
          </a:p>
          <a:p>
            <a:pPr algn="just" marL="690879" indent="-345439" lvl="1">
              <a:lnSpc>
                <a:spcPts val="4479"/>
              </a:lnSpc>
              <a:buFont typeface="Arial"/>
              <a:buChar char="•"/>
            </a:pPr>
            <a:r>
              <a:rPr lang="en-US" b="true" sz="3199" spc="28">
                <a:solidFill>
                  <a:srgbClr val="02336F"/>
                </a:solidFill>
                <a:latin typeface="Roboto Bold"/>
                <a:ea typeface="Roboto Bold"/>
                <a:cs typeface="Roboto Bold"/>
                <a:sym typeface="Roboto Bold"/>
              </a:rPr>
              <a:t>Nhà phát triển phần mềm: </a:t>
            </a:r>
            <a:r>
              <a:rPr lang="en-US" sz="3199" spc="28">
                <a:solidFill>
                  <a:srgbClr val="02336F"/>
                </a:solidFill>
                <a:latin typeface="Roboto"/>
                <a:ea typeface="Roboto"/>
                <a:cs typeface="Roboto"/>
                <a:sym typeface="Roboto"/>
              </a:rPr>
              <a:t>Elasticsearch là một công cụ mạnh mẽ cho các nhà phát triển phần mềm để xây dựng các ứng dụng tìm kiếm phức tạp, hệ thống phân tích log và ứng dụng xử lý dữ liệu lớn.</a:t>
            </a:r>
          </a:p>
          <a:p>
            <a:pPr algn="just">
              <a:lnSpc>
                <a:spcPts val="4479"/>
              </a:lnSpc>
            </a:pPr>
          </a:p>
          <a:p>
            <a:pPr algn="just" marL="690879" indent="-345439" lvl="1">
              <a:lnSpc>
                <a:spcPts val="4479"/>
              </a:lnSpc>
              <a:buFont typeface="Arial"/>
              <a:buChar char="•"/>
            </a:pPr>
            <a:r>
              <a:rPr lang="en-US" b="true" sz="3199" spc="28">
                <a:solidFill>
                  <a:srgbClr val="02336F"/>
                </a:solidFill>
                <a:latin typeface="Roboto Bold"/>
                <a:ea typeface="Roboto Bold"/>
                <a:cs typeface="Roboto Bold"/>
                <a:sym typeface="Roboto Bold"/>
              </a:rPr>
              <a:t>Nhà quản trị hệ thống và mạng: </a:t>
            </a:r>
            <a:r>
              <a:rPr lang="en-US" sz="3199" spc="28">
                <a:solidFill>
                  <a:srgbClr val="02336F"/>
                </a:solidFill>
                <a:latin typeface="Roboto"/>
                <a:ea typeface="Roboto"/>
                <a:cs typeface="Roboto"/>
                <a:sym typeface="Roboto"/>
              </a:rPr>
              <a:t>Elasticsearch được sử dụng để giám sát và phân tích log từ hệ thống và mạng. Công nghệ giúp quản trị viên hệ thống dễ dàng tìm ra thông tin quan trọng và sự cố.</a:t>
            </a:r>
          </a:p>
          <a:p>
            <a:pPr algn="just">
              <a:lnSpc>
                <a:spcPts val="4479"/>
              </a:lnSpc>
            </a:pPr>
          </a:p>
          <a:p>
            <a:pPr algn="just">
              <a:lnSpc>
                <a:spcPts val="4479"/>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grpSp>
        <p:nvGrpSpPr>
          <p:cNvPr name="Group 8" id="8"/>
          <p:cNvGrpSpPr/>
          <p:nvPr/>
        </p:nvGrpSpPr>
        <p:grpSpPr>
          <a:xfrm rot="0">
            <a:off x="608166" y="208310"/>
            <a:ext cx="9784009" cy="1164315"/>
            <a:chOff x="0" y="0"/>
            <a:chExt cx="13045345" cy="1552420"/>
          </a:xfrm>
        </p:grpSpPr>
        <p:grpSp>
          <p:nvGrpSpPr>
            <p:cNvPr name="Group 9" id="9"/>
            <p:cNvGrpSpPr/>
            <p:nvPr/>
          </p:nvGrpSpPr>
          <p:grpSpPr>
            <a:xfrm rot="0">
              <a:off x="1404725" y="627317"/>
              <a:ext cx="271831" cy="925103"/>
              <a:chOff x="0" y="0"/>
              <a:chExt cx="270552" cy="920750"/>
            </a:xfrm>
          </p:grpSpPr>
          <p:sp>
            <p:nvSpPr>
              <p:cNvPr name="Freeform 10" id="10"/>
              <p:cNvSpPr/>
              <p:nvPr/>
            </p:nvSpPr>
            <p:spPr>
              <a:xfrm flipH="false" flipV="false" rot="0">
                <a:off x="16909" y="12700"/>
                <a:ext cx="236733" cy="895350"/>
              </a:xfrm>
              <a:custGeom>
                <a:avLst/>
                <a:gdLst/>
                <a:ahLst/>
                <a:cxnLst/>
                <a:rect r="r" b="b" t="t" l="l"/>
                <a:pathLst>
                  <a:path h="895350" w="236733">
                    <a:moveTo>
                      <a:pt x="0" y="0"/>
                    </a:moveTo>
                    <a:lnTo>
                      <a:pt x="236733" y="0"/>
                    </a:lnTo>
                    <a:lnTo>
                      <a:pt x="236733" y="895350"/>
                    </a:lnTo>
                    <a:lnTo>
                      <a:pt x="0" y="895350"/>
                    </a:lnTo>
                    <a:close/>
                  </a:path>
                </a:pathLst>
              </a:custGeom>
              <a:solidFill>
                <a:srgbClr val="84B311"/>
              </a:solidFill>
            </p:spPr>
          </p:sp>
          <p:sp>
            <p:nvSpPr>
              <p:cNvPr name="Freeform 11" id="11"/>
              <p:cNvSpPr/>
              <p:nvPr/>
            </p:nvSpPr>
            <p:spPr>
              <a:xfrm flipH="false" flipV="false" rot="0">
                <a:off x="0" y="0"/>
                <a:ext cx="270552" cy="920750"/>
              </a:xfrm>
              <a:custGeom>
                <a:avLst/>
                <a:gdLst/>
                <a:ahLst/>
                <a:cxnLst/>
                <a:rect r="r" b="b" t="t" l="l"/>
                <a:pathLst>
                  <a:path h="920750" w="270552">
                    <a:moveTo>
                      <a:pt x="16909" y="0"/>
                    </a:moveTo>
                    <a:lnTo>
                      <a:pt x="253642" y="0"/>
                    </a:lnTo>
                    <a:cubicBezTo>
                      <a:pt x="262943" y="0"/>
                      <a:pt x="270552" y="5715"/>
                      <a:pt x="270552" y="12700"/>
                    </a:cubicBezTo>
                    <a:lnTo>
                      <a:pt x="270552" y="908050"/>
                    </a:lnTo>
                    <a:cubicBezTo>
                      <a:pt x="270552" y="915035"/>
                      <a:pt x="262943" y="920750"/>
                      <a:pt x="253642" y="920750"/>
                    </a:cubicBezTo>
                    <a:lnTo>
                      <a:pt x="16909" y="920750"/>
                    </a:lnTo>
                    <a:cubicBezTo>
                      <a:pt x="7609" y="920750"/>
                      <a:pt x="0" y="915035"/>
                      <a:pt x="0" y="908050"/>
                    </a:cubicBezTo>
                    <a:lnTo>
                      <a:pt x="0" y="12700"/>
                    </a:lnTo>
                    <a:cubicBezTo>
                      <a:pt x="0" y="5715"/>
                      <a:pt x="7609" y="0"/>
                      <a:pt x="16909" y="0"/>
                    </a:cubicBezTo>
                    <a:moveTo>
                      <a:pt x="16909" y="25400"/>
                    </a:moveTo>
                    <a:lnTo>
                      <a:pt x="16909" y="12700"/>
                    </a:lnTo>
                    <a:lnTo>
                      <a:pt x="33819" y="12700"/>
                    </a:lnTo>
                    <a:lnTo>
                      <a:pt x="33819" y="908050"/>
                    </a:lnTo>
                    <a:lnTo>
                      <a:pt x="16909" y="908050"/>
                    </a:lnTo>
                    <a:lnTo>
                      <a:pt x="16909" y="895350"/>
                    </a:lnTo>
                    <a:lnTo>
                      <a:pt x="253642" y="895350"/>
                    </a:lnTo>
                    <a:lnTo>
                      <a:pt x="253642" y="908050"/>
                    </a:lnTo>
                    <a:lnTo>
                      <a:pt x="236733" y="908050"/>
                    </a:lnTo>
                    <a:lnTo>
                      <a:pt x="236733" y="12700"/>
                    </a:lnTo>
                    <a:lnTo>
                      <a:pt x="253642" y="12700"/>
                    </a:lnTo>
                    <a:lnTo>
                      <a:pt x="253642" y="25400"/>
                    </a:lnTo>
                    <a:lnTo>
                      <a:pt x="16909" y="25400"/>
                    </a:lnTo>
                    <a:close/>
                  </a:path>
                </a:pathLst>
              </a:custGeom>
              <a:solidFill>
                <a:srgbClr val="84B311"/>
              </a:solidFill>
            </p:spPr>
          </p:sp>
        </p:grpSp>
        <p:sp>
          <p:nvSpPr>
            <p:cNvPr name="TextBox 12" id="12"/>
            <p:cNvSpPr txBox="true"/>
            <p:nvPr/>
          </p:nvSpPr>
          <p:spPr>
            <a:xfrm rot="0">
              <a:off x="0" y="720991"/>
              <a:ext cx="1134894" cy="785381"/>
            </a:xfrm>
            <a:prstGeom prst="rect">
              <a:avLst/>
            </a:prstGeom>
          </p:spPr>
          <p:txBody>
            <a:bodyPr anchor="t" rtlCol="false" tIns="0" lIns="0" bIns="0" rIns="0">
              <a:spAutoFit/>
            </a:bodyPr>
            <a:lstStyle/>
            <a:p>
              <a:pPr algn="ctr">
                <a:lnSpc>
                  <a:spcPts val="4448"/>
                </a:lnSpc>
              </a:pPr>
              <a:r>
                <a:rPr lang="en-US" b="true" sz="4119" spc="38">
                  <a:solidFill>
                    <a:srgbClr val="02336F"/>
                  </a:solidFill>
                  <a:latin typeface="TT Rounds Condensed Bold"/>
                  <a:ea typeface="TT Rounds Condensed Bold"/>
                  <a:cs typeface="TT Rounds Condensed Bold"/>
                  <a:sym typeface="TT Rounds Condensed Bold"/>
                </a:rPr>
                <a:t>03</a:t>
              </a:r>
            </a:p>
          </p:txBody>
        </p:sp>
        <p:sp>
          <p:nvSpPr>
            <p:cNvPr name="TextBox 13" id="13"/>
            <p:cNvSpPr txBox="true"/>
            <p:nvPr/>
          </p:nvSpPr>
          <p:spPr>
            <a:xfrm rot="0">
              <a:off x="1946387" y="95250"/>
              <a:ext cx="11098958" cy="1416174"/>
            </a:xfrm>
            <a:prstGeom prst="rect">
              <a:avLst/>
            </a:prstGeom>
          </p:spPr>
          <p:txBody>
            <a:bodyPr anchor="t" rtlCol="false" tIns="0" lIns="0" bIns="0" rIns="0">
              <a:spAutoFit/>
            </a:bodyPr>
            <a:lstStyle/>
            <a:p>
              <a:pPr algn="l">
                <a:lnSpc>
                  <a:spcPts val="3999"/>
                </a:lnSpc>
              </a:pPr>
            </a:p>
            <a:p>
              <a:pPr algn="l">
                <a:lnSpc>
                  <a:spcPts val="3999"/>
                </a:lnSpc>
              </a:pPr>
              <a:r>
                <a:rPr lang="en-US" b="true" sz="4114" spc="38">
                  <a:solidFill>
                    <a:srgbClr val="02336F"/>
                  </a:solidFill>
                  <a:latin typeface="TT Rounds Condensed Bold"/>
                  <a:ea typeface="TT Rounds Condensed Bold"/>
                  <a:cs typeface="TT Rounds Condensed Bold"/>
                  <a:sym typeface="TT Rounds Condensed Bold"/>
                </a:rPr>
                <a:t>ElasticSearch - Ứng dụng</a:t>
              </a:r>
            </a:p>
          </p:txBody>
        </p:sp>
      </p:grpSp>
      <p:sp>
        <p:nvSpPr>
          <p:cNvPr name="TextBox 14" id="14"/>
          <p:cNvSpPr txBox="true"/>
          <p:nvPr/>
        </p:nvSpPr>
        <p:spPr>
          <a:xfrm rot="0">
            <a:off x="446791" y="2441803"/>
            <a:ext cx="16230600" cy="6176645"/>
          </a:xfrm>
          <a:prstGeom prst="rect">
            <a:avLst/>
          </a:prstGeom>
        </p:spPr>
        <p:txBody>
          <a:bodyPr anchor="t" rtlCol="false" tIns="0" lIns="0" bIns="0" rIns="0">
            <a:spAutoFit/>
          </a:bodyPr>
          <a:lstStyle/>
          <a:p>
            <a:pPr algn="just" marL="690879" indent="-345439" lvl="1">
              <a:lnSpc>
                <a:spcPts val="4479"/>
              </a:lnSpc>
              <a:buFont typeface="Arial"/>
              <a:buChar char="•"/>
            </a:pPr>
            <a:r>
              <a:rPr lang="en-US" b="true" sz="3199" spc="28">
                <a:solidFill>
                  <a:srgbClr val="02336F"/>
                </a:solidFill>
                <a:latin typeface="Roboto Bold"/>
                <a:ea typeface="Roboto Bold"/>
                <a:cs typeface="Roboto Bold"/>
                <a:sym typeface="Roboto Bold"/>
              </a:rPr>
              <a:t>Khoa học dữ liệu và phân tích: </a:t>
            </a:r>
            <a:r>
              <a:rPr lang="en-US" sz="3199" spc="28">
                <a:solidFill>
                  <a:srgbClr val="02336F"/>
                </a:solidFill>
                <a:latin typeface="Roboto"/>
                <a:ea typeface="Roboto"/>
                <a:cs typeface="Roboto"/>
                <a:sym typeface="Roboto"/>
              </a:rPr>
              <a:t>Các chuyên gia khoa học dữ liệu và phân tích sử dụng Elasticsearch để tìm kiếm thông tin, thực hiện phân tích và trực quan hóa dữ liệu.</a:t>
            </a:r>
          </a:p>
          <a:p>
            <a:pPr algn="just">
              <a:lnSpc>
                <a:spcPts val="4479"/>
              </a:lnSpc>
            </a:pPr>
          </a:p>
          <a:p>
            <a:pPr algn="just" marL="690879" indent="-345439" lvl="1">
              <a:lnSpc>
                <a:spcPts val="4479"/>
              </a:lnSpc>
              <a:buFont typeface="Arial"/>
              <a:buChar char="•"/>
            </a:pPr>
            <a:r>
              <a:rPr lang="en-US" b="true" sz="3199" spc="28">
                <a:solidFill>
                  <a:srgbClr val="02336F"/>
                </a:solidFill>
                <a:latin typeface="Roboto Bold"/>
                <a:ea typeface="Roboto Bold"/>
                <a:cs typeface="Roboto Bold"/>
                <a:sym typeface="Roboto Bold"/>
              </a:rPr>
              <a:t>Cơ sở hạ tầng và hoạch định nguồn nhân lực: </a:t>
            </a:r>
            <a:r>
              <a:rPr lang="en-US" sz="3199" spc="28">
                <a:solidFill>
                  <a:srgbClr val="02336F"/>
                </a:solidFill>
                <a:latin typeface="Roboto"/>
                <a:ea typeface="Roboto"/>
                <a:cs typeface="Roboto"/>
                <a:sym typeface="Roboto"/>
              </a:rPr>
              <a:t>Elasticsearch cũng được sử dụng trong việc tìm kiếm thông tin về cơ sở hạ tầng, quản lý nguồn nhân lực và dự án.</a:t>
            </a:r>
          </a:p>
          <a:p>
            <a:pPr algn="just">
              <a:lnSpc>
                <a:spcPts val="4479"/>
              </a:lnSpc>
            </a:pPr>
          </a:p>
          <a:p>
            <a:pPr algn="just" marL="690879" indent="-345439" lvl="1">
              <a:lnSpc>
                <a:spcPts val="4479"/>
              </a:lnSpc>
              <a:buFont typeface="Arial"/>
              <a:buChar char="•"/>
            </a:pPr>
            <a:r>
              <a:rPr lang="en-US" b="true" sz="3199" spc="28">
                <a:solidFill>
                  <a:srgbClr val="02336F"/>
                </a:solidFill>
                <a:latin typeface="Roboto Bold"/>
                <a:ea typeface="Roboto Bold"/>
                <a:cs typeface="Roboto Bold"/>
                <a:sym typeface="Roboto Bold"/>
              </a:rPr>
              <a:t>Ngành quảng cáo và tiếp thị: </a:t>
            </a:r>
            <a:r>
              <a:rPr lang="en-US" sz="3199" spc="28">
                <a:solidFill>
                  <a:srgbClr val="02336F"/>
                </a:solidFill>
                <a:latin typeface="Roboto"/>
                <a:ea typeface="Roboto"/>
                <a:cs typeface="Roboto"/>
                <a:sym typeface="Roboto"/>
              </a:rPr>
              <a:t>Trong lĩnh vực quảng cáo và tiếp thị, người dùng Elasticsearch để tìm kiếm, lọc, phân tích dữ liệu khách hàng, lưu lượng truy cập và khách hàng tiềm năng.</a:t>
            </a:r>
          </a:p>
          <a:p>
            <a:pPr algn="just">
              <a:lnSpc>
                <a:spcPts val="4479"/>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grpSp>
        <p:nvGrpSpPr>
          <p:cNvPr name="Group 8" id="8"/>
          <p:cNvGrpSpPr/>
          <p:nvPr/>
        </p:nvGrpSpPr>
        <p:grpSpPr>
          <a:xfrm rot="0">
            <a:off x="608166" y="208310"/>
            <a:ext cx="10551700" cy="1164315"/>
            <a:chOff x="0" y="0"/>
            <a:chExt cx="14068933" cy="1552420"/>
          </a:xfrm>
        </p:grpSpPr>
        <p:grpSp>
          <p:nvGrpSpPr>
            <p:cNvPr name="Group 9" id="9"/>
            <p:cNvGrpSpPr/>
            <p:nvPr/>
          </p:nvGrpSpPr>
          <p:grpSpPr>
            <a:xfrm rot="0">
              <a:off x="1514945" y="627317"/>
              <a:ext cx="293160" cy="925103"/>
              <a:chOff x="0" y="0"/>
              <a:chExt cx="291780" cy="920750"/>
            </a:xfrm>
          </p:grpSpPr>
          <p:sp>
            <p:nvSpPr>
              <p:cNvPr name="Freeform 10" id="10"/>
              <p:cNvSpPr/>
              <p:nvPr/>
            </p:nvSpPr>
            <p:spPr>
              <a:xfrm flipH="false" flipV="false" rot="0">
                <a:off x="18236" y="12700"/>
                <a:ext cx="255308" cy="895350"/>
              </a:xfrm>
              <a:custGeom>
                <a:avLst/>
                <a:gdLst/>
                <a:ahLst/>
                <a:cxnLst/>
                <a:rect r="r" b="b" t="t" l="l"/>
                <a:pathLst>
                  <a:path h="895350" w="255308">
                    <a:moveTo>
                      <a:pt x="0" y="0"/>
                    </a:moveTo>
                    <a:lnTo>
                      <a:pt x="255308" y="0"/>
                    </a:lnTo>
                    <a:lnTo>
                      <a:pt x="255308" y="895350"/>
                    </a:lnTo>
                    <a:lnTo>
                      <a:pt x="0" y="895350"/>
                    </a:lnTo>
                    <a:close/>
                  </a:path>
                </a:pathLst>
              </a:custGeom>
              <a:solidFill>
                <a:srgbClr val="84B311"/>
              </a:solidFill>
            </p:spPr>
          </p:sp>
          <p:sp>
            <p:nvSpPr>
              <p:cNvPr name="Freeform 11" id="11"/>
              <p:cNvSpPr/>
              <p:nvPr/>
            </p:nvSpPr>
            <p:spPr>
              <a:xfrm flipH="false" flipV="false" rot="0">
                <a:off x="0" y="0"/>
                <a:ext cx="291780" cy="920750"/>
              </a:xfrm>
              <a:custGeom>
                <a:avLst/>
                <a:gdLst/>
                <a:ahLst/>
                <a:cxnLst/>
                <a:rect r="r" b="b" t="t" l="l"/>
                <a:pathLst>
                  <a:path h="920750" w="291780">
                    <a:moveTo>
                      <a:pt x="18236" y="0"/>
                    </a:moveTo>
                    <a:lnTo>
                      <a:pt x="273544" y="0"/>
                    </a:lnTo>
                    <a:cubicBezTo>
                      <a:pt x="283574" y="0"/>
                      <a:pt x="291780" y="5715"/>
                      <a:pt x="291780" y="12700"/>
                    </a:cubicBezTo>
                    <a:lnTo>
                      <a:pt x="291780" y="908050"/>
                    </a:lnTo>
                    <a:cubicBezTo>
                      <a:pt x="291780" y="915035"/>
                      <a:pt x="283574" y="920750"/>
                      <a:pt x="273544" y="920750"/>
                    </a:cubicBezTo>
                    <a:lnTo>
                      <a:pt x="18236" y="920750"/>
                    </a:lnTo>
                    <a:cubicBezTo>
                      <a:pt x="8206" y="920750"/>
                      <a:pt x="0" y="915035"/>
                      <a:pt x="0" y="908050"/>
                    </a:cubicBezTo>
                    <a:lnTo>
                      <a:pt x="0" y="12700"/>
                    </a:lnTo>
                    <a:cubicBezTo>
                      <a:pt x="0" y="5715"/>
                      <a:pt x="8206" y="0"/>
                      <a:pt x="18236" y="0"/>
                    </a:cubicBezTo>
                    <a:moveTo>
                      <a:pt x="18236" y="25400"/>
                    </a:moveTo>
                    <a:lnTo>
                      <a:pt x="18236" y="12700"/>
                    </a:lnTo>
                    <a:lnTo>
                      <a:pt x="36473" y="12700"/>
                    </a:lnTo>
                    <a:lnTo>
                      <a:pt x="36473" y="908050"/>
                    </a:lnTo>
                    <a:lnTo>
                      <a:pt x="18236" y="908050"/>
                    </a:lnTo>
                    <a:lnTo>
                      <a:pt x="18236" y="895350"/>
                    </a:lnTo>
                    <a:lnTo>
                      <a:pt x="273544" y="895350"/>
                    </a:lnTo>
                    <a:lnTo>
                      <a:pt x="273544" y="908050"/>
                    </a:lnTo>
                    <a:lnTo>
                      <a:pt x="255308" y="908050"/>
                    </a:lnTo>
                    <a:lnTo>
                      <a:pt x="255308" y="12700"/>
                    </a:lnTo>
                    <a:lnTo>
                      <a:pt x="273544" y="12700"/>
                    </a:lnTo>
                    <a:lnTo>
                      <a:pt x="273544" y="25400"/>
                    </a:lnTo>
                    <a:lnTo>
                      <a:pt x="18236" y="25400"/>
                    </a:lnTo>
                    <a:close/>
                  </a:path>
                </a:pathLst>
              </a:custGeom>
              <a:solidFill>
                <a:srgbClr val="84B311"/>
              </a:solidFill>
            </p:spPr>
          </p:sp>
        </p:grpSp>
        <p:sp>
          <p:nvSpPr>
            <p:cNvPr name="TextBox 12" id="12"/>
            <p:cNvSpPr txBox="true"/>
            <p:nvPr/>
          </p:nvSpPr>
          <p:spPr>
            <a:xfrm rot="0">
              <a:off x="0" y="720991"/>
              <a:ext cx="1223942" cy="785381"/>
            </a:xfrm>
            <a:prstGeom prst="rect">
              <a:avLst/>
            </a:prstGeom>
          </p:spPr>
          <p:txBody>
            <a:bodyPr anchor="t" rtlCol="false" tIns="0" lIns="0" bIns="0" rIns="0">
              <a:spAutoFit/>
            </a:bodyPr>
            <a:lstStyle/>
            <a:p>
              <a:pPr algn="ctr">
                <a:lnSpc>
                  <a:spcPts val="4448"/>
                </a:lnSpc>
              </a:pPr>
              <a:r>
                <a:rPr lang="en-US" b="true" sz="4119" spc="38">
                  <a:solidFill>
                    <a:srgbClr val="02336F"/>
                  </a:solidFill>
                  <a:latin typeface="TT Rounds Condensed Bold"/>
                  <a:ea typeface="TT Rounds Condensed Bold"/>
                  <a:cs typeface="TT Rounds Condensed Bold"/>
                  <a:sym typeface="TT Rounds Condensed Bold"/>
                </a:rPr>
                <a:t>03</a:t>
              </a:r>
            </a:p>
          </p:txBody>
        </p:sp>
        <p:sp>
          <p:nvSpPr>
            <p:cNvPr name="TextBox 13" id="13"/>
            <p:cNvSpPr txBox="true"/>
            <p:nvPr/>
          </p:nvSpPr>
          <p:spPr>
            <a:xfrm rot="0">
              <a:off x="2099108" y="95250"/>
              <a:ext cx="11969824" cy="1416174"/>
            </a:xfrm>
            <a:prstGeom prst="rect">
              <a:avLst/>
            </a:prstGeom>
          </p:spPr>
          <p:txBody>
            <a:bodyPr anchor="t" rtlCol="false" tIns="0" lIns="0" bIns="0" rIns="0">
              <a:spAutoFit/>
            </a:bodyPr>
            <a:lstStyle/>
            <a:p>
              <a:pPr algn="l">
                <a:lnSpc>
                  <a:spcPts val="3999"/>
                </a:lnSpc>
              </a:pPr>
            </a:p>
            <a:p>
              <a:pPr algn="l">
                <a:lnSpc>
                  <a:spcPts val="3999"/>
                </a:lnSpc>
              </a:pPr>
              <a:r>
                <a:rPr lang="en-US" b="true" sz="4114" spc="38">
                  <a:solidFill>
                    <a:srgbClr val="02336F"/>
                  </a:solidFill>
                  <a:latin typeface="TT Rounds Condensed Bold"/>
                  <a:ea typeface="TT Rounds Condensed Bold"/>
                  <a:cs typeface="TT Rounds Condensed Bold"/>
                  <a:sym typeface="TT Rounds Condensed Bold"/>
                </a:rPr>
                <a:t>ElasticSearch - Nguyên tắc hoạt động</a:t>
              </a:r>
            </a:p>
          </p:txBody>
        </p:sp>
      </p:grpSp>
      <p:sp>
        <p:nvSpPr>
          <p:cNvPr name="Freeform 14" id="14"/>
          <p:cNvSpPr/>
          <p:nvPr/>
        </p:nvSpPr>
        <p:spPr>
          <a:xfrm flipH="false" flipV="false" rot="0">
            <a:off x="1207828" y="2123468"/>
            <a:ext cx="14986176" cy="7134832"/>
          </a:xfrm>
          <a:custGeom>
            <a:avLst/>
            <a:gdLst/>
            <a:ahLst/>
            <a:cxnLst/>
            <a:rect r="r" b="b" t="t" l="l"/>
            <a:pathLst>
              <a:path h="7134832" w="14986176">
                <a:moveTo>
                  <a:pt x="0" y="0"/>
                </a:moveTo>
                <a:lnTo>
                  <a:pt x="14986176" y="0"/>
                </a:lnTo>
                <a:lnTo>
                  <a:pt x="14986176" y="7134832"/>
                </a:lnTo>
                <a:lnTo>
                  <a:pt x="0" y="7134832"/>
                </a:lnTo>
                <a:lnTo>
                  <a:pt x="0" y="0"/>
                </a:lnTo>
                <a:close/>
              </a:path>
            </a:pathLst>
          </a:custGeom>
          <a:blipFill>
            <a:blip r:embed="rId4"/>
            <a:stretch>
              <a:fillRect l="0" t="0" r="0" b="-5021"/>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grpSp>
        <p:nvGrpSpPr>
          <p:cNvPr name="Group 8" id="8"/>
          <p:cNvGrpSpPr/>
          <p:nvPr/>
        </p:nvGrpSpPr>
        <p:grpSpPr>
          <a:xfrm rot="0">
            <a:off x="608166" y="208310"/>
            <a:ext cx="10551700" cy="1164315"/>
            <a:chOff x="0" y="0"/>
            <a:chExt cx="14068933" cy="1552420"/>
          </a:xfrm>
        </p:grpSpPr>
        <p:grpSp>
          <p:nvGrpSpPr>
            <p:cNvPr name="Group 9" id="9"/>
            <p:cNvGrpSpPr/>
            <p:nvPr/>
          </p:nvGrpSpPr>
          <p:grpSpPr>
            <a:xfrm rot="0">
              <a:off x="1514945" y="627317"/>
              <a:ext cx="293160" cy="925103"/>
              <a:chOff x="0" y="0"/>
              <a:chExt cx="291780" cy="920750"/>
            </a:xfrm>
          </p:grpSpPr>
          <p:sp>
            <p:nvSpPr>
              <p:cNvPr name="Freeform 10" id="10"/>
              <p:cNvSpPr/>
              <p:nvPr/>
            </p:nvSpPr>
            <p:spPr>
              <a:xfrm flipH="false" flipV="false" rot="0">
                <a:off x="18236" y="12700"/>
                <a:ext cx="255308" cy="895350"/>
              </a:xfrm>
              <a:custGeom>
                <a:avLst/>
                <a:gdLst/>
                <a:ahLst/>
                <a:cxnLst/>
                <a:rect r="r" b="b" t="t" l="l"/>
                <a:pathLst>
                  <a:path h="895350" w="255308">
                    <a:moveTo>
                      <a:pt x="0" y="0"/>
                    </a:moveTo>
                    <a:lnTo>
                      <a:pt x="255308" y="0"/>
                    </a:lnTo>
                    <a:lnTo>
                      <a:pt x="255308" y="895350"/>
                    </a:lnTo>
                    <a:lnTo>
                      <a:pt x="0" y="895350"/>
                    </a:lnTo>
                    <a:close/>
                  </a:path>
                </a:pathLst>
              </a:custGeom>
              <a:solidFill>
                <a:srgbClr val="84B311"/>
              </a:solidFill>
            </p:spPr>
          </p:sp>
          <p:sp>
            <p:nvSpPr>
              <p:cNvPr name="Freeform 11" id="11"/>
              <p:cNvSpPr/>
              <p:nvPr/>
            </p:nvSpPr>
            <p:spPr>
              <a:xfrm flipH="false" flipV="false" rot="0">
                <a:off x="0" y="0"/>
                <a:ext cx="291780" cy="920750"/>
              </a:xfrm>
              <a:custGeom>
                <a:avLst/>
                <a:gdLst/>
                <a:ahLst/>
                <a:cxnLst/>
                <a:rect r="r" b="b" t="t" l="l"/>
                <a:pathLst>
                  <a:path h="920750" w="291780">
                    <a:moveTo>
                      <a:pt x="18236" y="0"/>
                    </a:moveTo>
                    <a:lnTo>
                      <a:pt x="273544" y="0"/>
                    </a:lnTo>
                    <a:cubicBezTo>
                      <a:pt x="283574" y="0"/>
                      <a:pt x="291780" y="5715"/>
                      <a:pt x="291780" y="12700"/>
                    </a:cubicBezTo>
                    <a:lnTo>
                      <a:pt x="291780" y="908050"/>
                    </a:lnTo>
                    <a:cubicBezTo>
                      <a:pt x="291780" y="915035"/>
                      <a:pt x="283574" y="920750"/>
                      <a:pt x="273544" y="920750"/>
                    </a:cubicBezTo>
                    <a:lnTo>
                      <a:pt x="18236" y="920750"/>
                    </a:lnTo>
                    <a:cubicBezTo>
                      <a:pt x="8206" y="920750"/>
                      <a:pt x="0" y="915035"/>
                      <a:pt x="0" y="908050"/>
                    </a:cubicBezTo>
                    <a:lnTo>
                      <a:pt x="0" y="12700"/>
                    </a:lnTo>
                    <a:cubicBezTo>
                      <a:pt x="0" y="5715"/>
                      <a:pt x="8206" y="0"/>
                      <a:pt x="18236" y="0"/>
                    </a:cubicBezTo>
                    <a:moveTo>
                      <a:pt x="18236" y="25400"/>
                    </a:moveTo>
                    <a:lnTo>
                      <a:pt x="18236" y="12700"/>
                    </a:lnTo>
                    <a:lnTo>
                      <a:pt x="36473" y="12700"/>
                    </a:lnTo>
                    <a:lnTo>
                      <a:pt x="36473" y="908050"/>
                    </a:lnTo>
                    <a:lnTo>
                      <a:pt x="18236" y="908050"/>
                    </a:lnTo>
                    <a:lnTo>
                      <a:pt x="18236" y="895350"/>
                    </a:lnTo>
                    <a:lnTo>
                      <a:pt x="273544" y="895350"/>
                    </a:lnTo>
                    <a:lnTo>
                      <a:pt x="273544" y="908050"/>
                    </a:lnTo>
                    <a:lnTo>
                      <a:pt x="255308" y="908050"/>
                    </a:lnTo>
                    <a:lnTo>
                      <a:pt x="255308" y="12700"/>
                    </a:lnTo>
                    <a:lnTo>
                      <a:pt x="273544" y="12700"/>
                    </a:lnTo>
                    <a:lnTo>
                      <a:pt x="273544" y="25400"/>
                    </a:lnTo>
                    <a:lnTo>
                      <a:pt x="18236" y="25400"/>
                    </a:lnTo>
                    <a:close/>
                  </a:path>
                </a:pathLst>
              </a:custGeom>
              <a:solidFill>
                <a:srgbClr val="84B311"/>
              </a:solidFill>
            </p:spPr>
          </p:sp>
        </p:grpSp>
        <p:sp>
          <p:nvSpPr>
            <p:cNvPr name="TextBox 12" id="12"/>
            <p:cNvSpPr txBox="true"/>
            <p:nvPr/>
          </p:nvSpPr>
          <p:spPr>
            <a:xfrm rot="0">
              <a:off x="0" y="720991"/>
              <a:ext cx="1223942" cy="785381"/>
            </a:xfrm>
            <a:prstGeom prst="rect">
              <a:avLst/>
            </a:prstGeom>
          </p:spPr>
          <p:txBody>
            <a:bodyPr anchor="t" rtlCol="false" tIns="0" lIns="0" bIns="0" rIns="0">
              <a:spAutoFit/>
            </a:bodyPr>
            <a:lstStyle/>
            <a:p>
              <a:pPr algn="ctr">
                <a:lnSpc>
                  <a:spcPts val="4448"/>
                </a:lnSpc>
              </a:pPr>
              <a:r>
                <a:rPr lang="en-US" b="true" sz="4119" spc="38">
                  <a:solidFill>
                    <a:srgbClr val="02336F"/>
                  </a:solidFill>
                  <a:latin typeface="TT Rounds Condensed Bold"/>
                  <a:ea typeface="TT Rounds Condensed Bold"/>
                  <a:cs typeface="TT Rounds Condensed Bold"/>
                  <a:sym typeface="TT Rounds Condensed Bold"/>
                </a:rPr>
                <a:t>03</a:t>
              </a:r>
            </a:p>
          </p:txBody>
        </p:sp>
        <p:sp>
          <p:nvSpPr>
            <p:cNvPr name="TextBox 13" id="13"/>
            <p:cNvSpPr txBox="true"/>
            <p:nvPr/>
          </p:nvSpPr>
          <p:spPr>
            <a:xfrm rot="0">
              <a:off x="2099108" y="95250"/>
              <a:ext cx="11969824" cy="1416174"/>
            </a:xfrm>
            <a:prstGeom prst="rect">
              <a:avLst/>
            </a:prstGeom>
          </p:spPr>
          <p:txBody>
            <a:bodyPr anchor="t" rtlCol="false" tIns="0" lIns="0" bIns="0" rIns="0">
              <a:spAutoFit/>
            </a:bodyPr>
            <a:lstStyle/>
            <a:p>
              <a:pPr algn="l">
                <a:lnSpc>
                  <a:spcPts val="3999"/>
                </a:lnSpc>
              </a:pPr>
            </a:p>
            <a:p>
              <a:pPr algn="l">
                <a:lnSpc>
                  <a:spcPts val="3999"/>
                </a:lnSpc>
              </a:pPr>
              <a:r>
                <a:rPr lang="en-US" b="true" sz="4114" spc="38">
                  <a:solidFill>
                    <a:srgbClr val="02336F"/>
                  </a:solidFill>
                  <a:latin typeface="TT Rounds Condensed Bold"/>
                  <a:ea typeface="TT Rounds Condensed Bold"/>
                  <a:cs typeface="TT Rounds Condensed Bold"/>
                  <a:sym typeface="TT Rounds Condensed Bold"/>
                </a:rPr>
                <a:t>ElasticSearch - Thành phần</a:t>
              </a:r>
            </a:p>
          </p:txBody>
        </p:sp>
      </p:grpSp>
      <p:sp>
        <p:nvSpPr>
          <p:cNvPr name="Freeform 14" id="14"/>
          <p:cNvSpPr/>
          <p:nvPr/>
        </p:nvSpPr>
        <p:spPr>
          <a:xfrm flipH="false" flipV="false" rot="0">
            <a:off x="2684257" y="2144149"/>
            <a:ext cx="12315090" cy="7293279"/>
          </a:xfrm>
          <a:custGeom>
            <a:avLst/>
            <a:gdLst/>
            <a:ahLst/>
            <a:cxnLst/>
            <a:rect r="r" b="b" t="t" l="l"/>
            <a:pathLst>
              <a:path h="7293279" w="12315090">
                <a:moveTo>
                  <a:pt x="0" y="0"/>
                </a:moveTo>
                <a:lnTo>
                  <a:pt x="12315090" y="0"/>
                </a:lnTo>
                <a:lnTo>
                  <a:pt x="12315090" y="7293279"/>
                </a:lnTo>
                <a:lnTo>
                  <a:pt x="0" y="7293279"/>
                </a:lnTo>
                <a:lnTo>
                  <a:pt x="0" y="0"/>
                </a:lnTo>
                <a:close/>
              </a:path>
            </a:pathLst>
          </a:custGeom>
          <a:blipFill>
            <a:blip r:embed="rId4"/>
            <a:stretch>
              <a:fillRect l="-5284"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47688"/>
            <a:chOff x="0" y="0"/>
            <a:chExt cx="24384000" cy="730250"/>
          </a:xfrm>
        </p:grpSpPr>
        <p:sp>
          <p:nvSpPr>
            <p:cNvPr name="Freeform 3" id="3"/>
            <p:cNvSpPr/>
            <p:nvPr/>
          </p:nvSpPr>
          <p:spPr>
            <a:xfrm flipH="false" flipV="false" rot="0">
              <a:off x="0" y="0"/>
              <a:ext cx="24384000" cy="730250"/>
            </a:xfrm>
            <a:custGeom>
              <a:avLst/>
              <a:gdLst/>
              <a:ahLst/>
              <a:cxnLst/>
              <a:rect r="r" b="b" t="t" l="l"/>
              <a:pathLst>
                <a:path h="730250" w="24384000">
                  <a:moveTo>
                    <a:pt x="0" y="0"/>
                  </a:moveTo>
                  <a:lnTo>
                    <a:pt x="24384000" y="0"/>
                  </a:lnTo>
                  <a:lnTo>
                    <a:pt x="24384000" y="730250"/>
                  </a:lnTo>
                  <a:lnTo>
                    <a:pt x="0" y="730250"/>
                  </a:lnTo>
                  <a:close/>
                </a:path>
              </a:pathLst>
            </a:custGeom>
            <a:solidFill>
              <a:srgbClr val="FFFFFF"/>
            </a:solidFill>
          </p:spPr>
        </p:sp>
        <p:sp>
          <p:nvSpPr>
            <p:cNvPr name="TextBox 4" id="4"/>
            <p:cNvSpPr txBox="true"/>
            <p:nvPr/>
          </p:nvSpPr>
          <p:spPr>
            <a:xfrm>
              <a:off x="0" y="-9525"/>
              <a:ext cx="24384000" cy="739775"/>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sp>
        <p:nvSpPr>
          <p:cNvPr name="TextBox 5" id="5"/>
          <p:cNvSpPr txBox="true"/>
          <p:nvPr/>
        </p:nvSpPr>
        <p:spPr>
          <a:xfrm rot="0">
            <a:off x="1575856" y="3670906"/>
            <a:ext cx="15136289" cy="2499360"/>
          </a:xfrm>
          <a:prstGeom prst="rect">
            <a:avLst/>
          </a:prstGeom>
        </p:spPr>
        <p:txBody>
          <a:bodyPr anchor="t" rtlCol="false" tIns="0" lIns="0" bIns="0" rIns="0">
            <a:spAutoFit/>
          </a:bodyPr>
          <a:lstStyle/>
          <a:p>
            <a:pPr algn="ctr">
              <a:lnSpc>
                <a:spcPts val="9720"/>
              </a:lnSpc>
            </a:pPr>
            <a:r>
              <a:rPr lang="en-US" b="true" sz="9000" spc="81">
                <a:solidFill>
                  <a:srgbClr val="02336F"/>
                </a:solidFill>
                <a:latin typeface="TT Rounds Condensed Bold"/>
                <a:ea typeface="TT Rounds Condensed Bold"/>
                <a:cs typeface="TT Rounds Condensed Bold"/>
                <a:sym typeface="TT Rounds Condensed Bold"/>
              </a:rPr>
              <a:t>4</a:t>
            </a:r>
          </a:p>
          <a:p>
            <a:pPr algn="ctr">
              <a:lnSpc>
                <a:spcPts val="9720"/>
              </a:lnSpc>
            </a:pPr>
            <a:r>
              <a:rPr lang="en-US" b="true" sz="9000" spc="84">
                <a:solidFill>
                  <a:srgbClr val="02336F"/>
                </a:solidFill>
                <a:latin typeface="TT Rounds Condensed Bold"/>
                <a:ea typeface="TT Rounds Condensed Bold"/>
                <a:cs typeface="TT Rounds Condensed Bold"/>
                <a:sym typeface="TT Rounds Condensed Bold"/>
              </a:rPr>
              <a:t>Chatbot</a:t>
            </a:r>
          </a:p>
        </p:txBody>
      </p:sp>
      <p:grpSp>
        <p:nvGrpSpPr>
          <p:cNvPr name="Group 6" id="6"/>
          <p:cNvGrpSpPr/>
          <p:nvPr/>
        </p:nvGrpSpPr>
        <p:grpSpPr>
          <a:xfrm rot="0">
            <a:off x="208409" y="187755"/>
            <a:ext cx="6161514" cy="1103591"/>
            <a:chOff x="0" y="0"/>
            <a:chExt cx="8215352" cy="1471455"/>
          </a:xfrm>
        </p:grpSpPr>
        <p:sp>
          <p:nvSpPr>
            <p:cNvPr name="Freeform 7" id="7"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8" id="8"/>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sp>
          <p:nvSpPr>
            <p:cNvPr name="TextBox 9" id="9"/>
            <p:cNvSpPr txBox="true"/>
            <p:nvPr/>
          </p:nvSpPr>
          <p:spPr>
            <a:xfrm rot="0">
              <a:off x="3589059" y="313755"/>
              <a:ext cx="4626293" cy="805845"/>
            </a:xfrm>
            <a:prstGeom prst="rect">
              <a:avLst/>
            </a:prstGeom>
          </p:spPr>
          <p:txBody>
            <a:bodyPr anchor="t" rtlCol="false" tIns="0" lIns="0" bIns="0" rIns="0">
              <a:spAutoFit/>
            </a:bodyPr>
            <a:lstStyle/>
            <a:p>
              <a:pPr algn="ctr">
                <a:lnSpc>
                  <a:spcPts val="2816"/>
                </a:lnSpc>
              </a:pPr>
              <a:r>
                <a:rPr lang="en-US" sz="2011" b="true">
                  <a:solidFill>
                    <a:srgbClr val="84B311"/>
                  </a:solidFill>
                  <a:latin typeface="Montserrat Bold"/>
                  <a:ea typeface="Montserrat Bold"/>
                  <a:cs typeface="Montserrat Bold"/>
                  <a:sym typeface="Montserrat Bold"/>
                </a:rPr>
                <a:t>VIỆN TRÍ TUỆ NHÂN TẠO</a:t>
              </a:r>
            </a:p>
            <a:p>
              <a:pPr algn="ctr">
                <a:lnSpc>
                  <a:spcPts val="2140"/>
                </a:lnSpc>
              </a:pPr>
              <a:r>
                <a:rPr lang="en-US" sz="1528" b="true">
                  <a:solidFill>
                    <a:srgbClr val="263F6C"/>
                  </a:solidFill>
                  <a:latin typeface="Montserrat Bold"/>
                  <a:ea typeface="Montserrat Bold"/>
                  <a:cs typeface="Montserrat Bold"/>
                  <a:sym typeface="Montserrat Bold"/>
                </a:rPr>
                <a:t>TRƯỜNG ĐẠI HỌC CÔNG NGHỆ</a:t>
              </a: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3"/>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4"/>
              <a:stretch>
                <a:fillRect l="0" t="0" r="0" b="0"/>
              </a:stretch>
            </a:blipFill>
          </p:spPr>
        </p:sp>
      </p:grpSp>
      <p:grpSp>
        <p:nvGrpSpPr>
          <p:cNvPr name="Group 8" id="8"/>
          <p:cNvGrpSpPr/>
          <p:nvPr/>
        </p:nvGrpSpPr>
        <p:grpSpPr>
          <a:xfrm rot="0">
            <a:off x="734645" y="0"/>
            <a:ext cx="8409355" cy="1633059"/>
            <a:chOff x="0" y="0"/>
            <a:chExt cx="11212473" cy="2177412"/>
          </a:xfrm>
        </p:grpSpPr>
        <p:grpSp>
          <p:nvGrpSpPr>
            <p:cNvPr name="Group 9" id="9"/>
            <p:cNvGrpSpPr/>
            <p:nvPr/>
          </p:nvGrpSpPr>
          <p:grpSpPr>
            <a:xfrm rot="0">
              <a:off x="1207361" y="624365"/>
              <a:ext cx="233639" cy="920750"/>
              <a:chOff x="0" y="0"/>
              <a:chExt cx="233639" cy="920750"/>
            </a:xfrm>
          </p:grpSpPr>
          <p:sp>
            <p:nvSpPr>
              <p:cNvPr name="Freeform 10" id="10"/>
              <p:cNvSpPr/>
              <p:nvPr/>
            </p:nvSpPr>
            <p:spPr>
              <a:xfrm flipH="false" flipV="false" rot="0">
                <a:off x="14602" y="12700"/>
                <a:ext cx="204434" cy="895350"/>
              </a:xfrm>
              <a:custGeom>
                <a:avLst/>
                <a:gdLst/>
                <a:ahLst/>
                <a:cxnLst/>
                <a:rect r="r" b="b" t="t" l="l"/>
                <a:pathLst>
                  <a:path h="895350" w="204434">
                    <a:moveTo>
                      <a:pt x="0" y="0"/>
                    </a:moveTo>
                    <a:lnTo>
                      <a:pt x="204434" y="0"/>
                    </a:lnTo>
                    <a:lnTo>
                      <a:pt x="204434" y="895350"/>
                    </a:lnTo>
                    <a:lnTo>
                      <a:pt x="0" y="895350"/>
                    </a:lnTo>
                    <a:close/>
                  </a:path>
                </a:pathLst>
              </a:custGeom>
              <a:solidFill>
                <a:srgbClr val="84B311"/>
              </a:solidFill>
            </p:spPr>
          </p:sp>
          <p:sp>
            <p:nvSpPr>
              <p:cNvPr name="Freeform 11" id="11"/>
              <p:cNvSpPr/>
              <p:nvPr/>
            </p:nvSpPr>
            <p:spPr>
              <a:xfrm flipH="false" flipV="false" rot="0">
                <a:off x="0" y="0"/>
                <a:ext cx="233639" cy="920750"/>
              </a:xfrm>
              <a:custGeom>
                <a:avLst/>
                <a:gdLst/>
                <a:ahLst/>
                <a:cxnLst/>
                <a:rect r="r" b="b" t="t" l="l"/>
                <a:pathLst>
                  <a:path h="920750" w="233639">
                    <a:moveTo>
                      <a:pt x="14602" y="0"/>
                    </a:moveTo>
                    <a:lnTo>
                      <a:pt x="219036" y="0"/>
                    </a:lnTo>
                    <a:cubicBezTo>
                      <a:pt x="227068" y="0"/>
                      <a:pt x="233639" y="5715"/>
                      <a:pt x="233639" y="12700"/>
                    </a:cubicBezTo>
                    <a:lnTo>
                      <a:pt x="233639" y="908050"/>
                    </a:lnTo>
                    <a:cubicBezTo>
                      <a:pt x="233639" y="915035"/>
                      <a:pt x="227068" y="920750"/>
                      <a:pt x="219036" y="920750"/>
                    </a:cubicBezTo>
                    <a:lnTo>
                      <a:pt x="14602" y="920750"/>
                    </a:lnTo>
                    <a:cubicBezTo>
                      <a:pt x="6571" y="920750"/>
                      <a:pt x="0" y="915035"/>
                      <a:pt x="0" y="908050"/>
                    </a:cubicBezTo>
                    <a:lnTo>
                      <a:pt x="0" y="12700"/>
                    </a:lnTo>
                    <a:cubicBezTo>
                      <a:pt x="0" y="5715"/>
                      <a:pt x="6571" y="0"/>
                      <a:pt x="14602" y="0"/>
                    </a:cubicBezTo>
                    <a:moveTo>
                      <a:pt x="14602" y="25400"/>
                    </a:moveTo>
                    <a:lnTo>
                      <a:pt x="14602" y="12700"/>
                    </a:lnTo>
                    <a:lnTo>
                      <a:pt x="29205" y="12700"/>
                    </a:lnTo>
                    <a:lnTo>
                      <a:pt x="29205" y="908050"/>
                    </a:lnTo>
                    <a:lnTo>
                      <a:pt x="14602" y="908050"/>
                    </a:lnTo>
                    <a:lnTo>
                      <a:pt x="14602" y="895350"/>
                    </a:lnTo>
                    <a:lnTo>
                      <a:pt x="219036" y="895350"/>
                    </a:lnTo>
                    <a:lnTo>
                      <a:pt x="219036" y="908050"/>
                    </a:lnTo>
                    <a:lnTo>
                      <a:pt x="204434" y="908050"/>
                    </a:lnTo>
                    <a:lnTo>
                      <a:pt x="204434" y="12700"/>
                    </a:lnTo>
                    <a:lnTo>
                      <a:pt x="219036" y="12700"/>
                    </a:lnTo>
                    <a:lnTo>
                      <a:pt x="219036" y="25400"/>
                    </a:lnTo>
                    <a:lnTo>
                      <a:pt x="14602" y="25400"/>
                    </a:lnTo>
                    <a:close/>
                  </a:path>
                </a:pathLst>
              </a:custGeom>
              <a:solidFill>
                <a:srgbClr val="84B311"/>
              </a:solidFill>
            </p:spPr>
          </p:sp>
        </p:grpSp>
        <p:sp>
          <p:nvSpPr>
            <p:cNvPr name="TextBox 12" id="12"/>
            <p:cNvSpPr txBox="true"/>
            <p:nvPr/>
          </p:nvSpPr>
          <p:spPr>
            <a:xfrm rot="0">
              <a:off x="0" y="706534"/>
              <a:ext cx="975441"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04</a:t>
              </a:r>
            </a:p>
          </p:txBody>
        </p:sp>
        <p:sp>
          <p:nvSpPr>
            <p:cNvPr name="TextBox 13" id="13"/>
            <p:cNvSpPr txBox="true"/>
            <p:nvPr/>
          </p:nvSpPr>
          <p:spPr>
            <a:xfrm rot="0">
              <a:off x="1672920" y="85725"/>
              <a:ext cx="9539553"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Luồng hoạt động ứng dụng</a:t>
              </a:r>
              <a:r>
                <a:rPr lang="en-US" sz="4095" spc="36" b="true">
                  <a:solidFill>
                    <a:srgbClr val="02336F"/>
                  </a:solidFill>
                  <a:latin typeface="TT Rounds Condensed Bold"/>
                  <a:ea typeface="TT Rounds Condensed Bold"/>
                  <a:cs typeface="TT Rounds Condensed Bold"/>
                  <a:sym typeface="TT Rounds Condensed Bold"/>
                </a:rPr>
                <a:t> </a:t>
              </a:r>
            </a:p>
            <a:p>
              <a:pPr algn="l">
                <a:lnSpc>
                  <a:spcPts val="3980"/>
                </a:lnSpc>
              </a:pPr>
            </a:p>
          </p:txBody>
        </p:sp>
      </p:grpSp>
      <p:sp>
        <p:nvSpPr>
          <p:cNvPr name="Freeform 14" id="14"/>
          <p:cNvSpPr/>
          <p:nvPr/>
        </p:nvSpPr>
        <p:spPr>
          <a:xfrm flipH="false" flipV="false" rot="0">
            <a:off x="1493084" y="1122450"/>
            <a:ext cx="14463734" cy="8135850"/>
          </a:xfrm>
          <a:custGeom>
            <a:avLst/>
            <a:gdLst/>
            <a:ahLst/>
            <a:cxnLst/>
            <a:rect r="r" b="b" t="t" l="l"/>
            <a:pathLst>
              <a:path h="8135850" w="14463734">
                <a:moveTo>
                  <a:pt x="0" y="0"/>
                </a:moveTo>
                <a:lnTo>
                  <a:pt x="14463734" y="0"/>
                </a:lnTo>
                <a:lnTo>
                  <a:pt x="14463734" y="8135850"/>
                </a:lnTo>
                <a:lnTo>
                  <a:pt x="0" y="8135850"/>
                </a:lnTo>
                <a:lnTo>
                  <a:pt x="0" y="0"/>
                </a:lnTo>
                <a:close/>
              </a:path>
            </a:pathLst>
          </a:custGeom>
          <a:blipFill>
            <a:blip r:embed="rId5"/>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3"/>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4"/>
              <a:stretch>
                <a:fillRect l="0" t="0" r="0" b="0"/>
              </a:stretch>
            </a:blipFill>
          </p:spPr>
        </p:sp>
      </p:grpSp>
      <p:grpSp>
        <p:nvGrpSpPr>
          <p:cNvPr name="Group 8" id="8"/>
          <p:cNvGrpSpPr/>
          <p:nvPr/>
        </p:nvGrpSpPr>
        <p:grpSpPr>
          <a:xfrm rot="0">
            <a:off x="734645" y="0"/>
            <a:ext cx="8779617" cy="1633059"/>
            <a:chOff x="0" y="0"/>
            <a:chExt cx="11706156" cy="2177412"/>
          </a:xfrm>
        </p:grpSpPr>
        <p:grpSp>
          <p:nvGrpSpPr>
            <p:cNvPr name="Group 9" id="9"/>
            <p:cNvGrpSpPr/>
            <p:nvPr/>
          </p:nvGrpSpPr>
          <p:grpSpPr>
            <a:xfrm rot="0">
              <a:off x="1260521" y="624365"/>
              <a:ext cx="243926" cy="920750"/>
              <a:chOff x="0" y="0"/>
              <a:chExt cx="243926" cy="920750"/>
            </a:xfrm>
          </p:grpSpPr>
          <p:sp>
            <p:nvSpPr>
              <p:cNvPr name="Freeform 10" id="10"/>
              <p:cNvSpPr/>
              <p:nvPr/>
            </p:nvSpPr>
            <p:spPr>
              <a:xfrm flipH="false" flipV="false" rot="0">
                <a:off x="15245" y="12700"/>
                <a:ext cx="213435" cy="895350"/>
              </a:xfrm>
              <a:custGeom>
                <a:avLst/>
                <a:gdLst/>
                <a:ahLst/>
                <a:cxnLst/>
                <a:rect r="r" b="b" t="t" l="l"/>
                <a:pathLst>
                  <a:path h="895350" w="213435">
                    <a:moveTo>
                      <a:pt x="0" y="0"/>
                    </a:moveTo>
                    <a:lnTo>
                      <a:pt x="213435" y="0"/>
                    </a:lnTo>
                    <a:lnTo>
                      <a:pt x="213435" y="895350"/>
                    </a:lnTo>
                    <a:lnTo>
                      <a:pt x="0" y="895350"/>
                    </a:lnTo>
                    <a:close/>
                  </a:path>
                </a:pathLst>
              </a:custGeom>
              <a:solidFill>
                <a:srgbClr val="84B311"/>
              </a:solidFill>
            </p:spPr>
          </p:sp>
          <p:sp>
            <p:nvSpPr>
              <p:cNvPr name="Freeform 11" id="11"/>
              <p:cNvSpPr/>
              <p:nvPr/>
            </p:nvSpPr>
            <p:spPr>
              <a:xfrm flipH="false" flipV="false" rot="0">
                <a:off x="0" y="0"/>
                <a:ext cx="243926" cy="920750"/>
              </a:xfrm>
              <a:custGeom>
                <a:avLst/>
                <a:gdLst/>
                <a:ahLst/>
                <a:cxnLst/>
                <a:rect r="r" b="b" t="t" l="l"/>
                <a:pathLst>
                  <a:path h="920750" w="243926">
                    <a:moveTo>
                      <a:pt x="15245" y="0"/>
                    </a:moveTo>
                    <a:lnTo>
                      <a:pt x="228680" y="0"/>
                    </a:lnTo>
                    <a:cubicBezTo>
                      <a:pt x="237065" y="0"/>
                      <a:pt x="243926" y="5715"/>
                      <a:pt x="243926" y="12700"/>
                    </a:cubicBezTo>
                    <a:lnTo>
                      <a:pt x="243926" y="908050"/>
                    </a:lnTo>
                    <a:cubicBezTo>
                      <a:pt x="243926" y="915035"/>
                      <a:pt x="237065" y="920750"/>
                      <a:pt x="228680" y="920750"/>
                    </a:cubicBezTo>
                    <a:lnTo>
                      <a:pt x="15245" y="920750"/>
                    </a:lnTo>
                    <a:cubicBezTo>
                      <a:pt x="6860" y="920750"/>
                      <a:pt x="0" y="915035"/>
                      <a:pt x="0" y="908050"/>
                    </a:cubicBezTo>
                    <a:lnTo>
                      <a:pt x="0" y="12700"/>
                    </a:lnTo>
                    <a:cubicBezTo>
                      <a:pt x="0" y="5715"/>
                      <a:pt x="6860" y="0"/>
                      <a:pt x="15245" y="0"/>
                    </a:cubicBezTo>
                    <a:moveTo>
                      <a:pt x="15245" y="25400"/>
                    </a:moveTo>
                    <a:lnTo>
                      <a:pt x="15245" y="12700"/>
                    </a:lnTo>
                    <a:lnTo>
                      <a:pt x="30491" y="12700"/>
                    </a:lnTo>
                    <a:lnTo>
                      <a:pt x="30491" y="908050"/>
                    </a:lnTo>
                    <a:lnTo>
                      <a:pt x="15245" y="908050"/>
                    </a:lnTo>
                    <a:lnTo>
                      <a:pt x="15245" y="895350"/>
                    </a:lnTo>
                    <a:lnTo>
                      <a:pt x="228680" y="895350"/>
                    </a:lnTo>
                    <a:lnTo>
                      <a:pt x="228680" y="908050"/>
                    </a:lnTo>
                    <a:lnTo>
                      <a:pt x="213435" y="908050"/>
                    </a:lnTo>
                    <a:lnTo>
                      <a:pt x="213435" y="12700"/>
                    </a:lnTo>
                    <a:lnTo>
                      <a:pt x="228680" y="12700"/>
                    </a:lnTo>
                    <a:lnTo>
                      <a:pt x="228680" y="25400"/>
                    </a:lnTo>
                    <a:lnTo>
                      <a:pt x="15245" y="25400"/>
                    </a:lnTo>
                    <a:close/>
                  </a:path>
                </a:pathLst>
              </a:custGeom>
              <a:solidFill>
                <a:srgbClr val="84B311"/>
              </a:solidFill>
            </p:spPr>
          </p:sp>
        </p:grpSp>
        <p:sp>
          <p:nvSpPr>
            <p:cNvPr name="TextBox 12" id="12"/>
            <p:cNvSpPr txBox="true"/>
            <p:nvPr/>
          </p:nvSpPr>
          <p:spPr>
            <a:xfrm rot="0">
              <a:off x="0" y="706534"/>
              <a:ext cx="101839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04</a:t>
              </a:r>
            </a:p>
          </p:txBody>
        </p:sp>
        <p:sp>
          <p:nvSpPr>
            <p:cNvPr name="TextBox 13" id="13"/>
            <p:cNvSpPr txBox="true"/>
            <p:nvPr/>
          </p:nvSpPr>
          <p:spPr>
            <a:xfrm rot="0">
              <a:off x="1746578" y="85725"/>
              <a:ext cx="995957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Xây dựng ứng dụng</a:t>
              </a:r>
              <a:r>
                <a:rPr lang="en-US" sz="4095" spc="36" b="true">
                  <a:solidFill>
                    <a:srgbClr val="02336F"/>
                  </a:solidFill>
                  <a:latin typeface="TT Rounds Condensed Bold"/>
                  <a:ea typeface="TT Rounds Condensed Bold"/>
                  <a:cs typeface="TT Rounds Condensed Bold"/>
                  <a:sym typeface="TT Rounds Condensed Bold"/>
                </a:rPr>
                <a:t> </a:t>
              </a:r>
            </a:p>
            <a:p>
              <a:pPr algn="l">
                <a:lnSpc>
                  <a:spcPts val="3980"/>
                </a:lnSpc>
              </a:pPr>
            </a:p>
          </p:txBody>
        </p:sp>
      </p:grpSp>
      <p:sp>
        <p:nvSpPr>
          <p:cNvPr name="TextBox 14" id="14"/>
          <p:cNvSpPr txBox="true"/>
          <p:nvPr/>
        </p:nvSpPr>
        <p:spPr>
          <a:xfrm rot="0">
            <a:off x="425401" y="1904872"/>
            <a:ext cx="14248396" cy="820422"/>
          </a:xfrm>
          <a:prstGeom prst="rect">
            <a:avLst/>
          </a:prstGeom>
        </p:spPr>
        <p:txBody>
          <a:bodyPr anchor="t" rtlCol="false" tIns="0" lIns="0" bIns="0" rIns="0">
            <a:spAutoFit/>
          </a:bodyPr>
          <a:lstStyle/>
          <a:p>
            <a:pPr algn="l" marL="863595" indent="-431797" lvl="1">
              <a:lnSpc>
                <a:spcPts val="7039"/>
              </a:lnSpc>
              <a:buFont typeface="Arial"/>
              <a:buChar char="•"/>
            </a:pPr>
            <a:r>
              <a:rPr lang="en-US" sz="3999" spc="37">
                <a:solidFill>
                  <a:srgbClr val="02336F"/>
                </a:solidFill>
                <a:latin typeface="Roboto"/>
                <a:ea typeface="Roboto"/>
                <a:cs typeface="Roboto"/>
                <a:sym typeface="Roboto"/>
              </a:rPr>
              <a:t>Bước 1 : Cài đặt môi trường và thư viện</a:t>
            </a:r>
          </a:p>
        </p:txBody>
      </p:sp>
      <p:sp>
        <p:nvSpPr>
          <p:cNvPr name="TextBox 15" id="15"/>
          <p:cNvSpPr txBox="true"/>
          <p:nvPr/>
        </p:nvSpPr>
        <p:spPr>
          <a:xfrm rot="0">
            <a:off x="425401" y="3176891"/>
            <a:ext cx="14248396" cy="820422"/>
          </a:xfrm>
          <a:prstGeom prst="rect">
            <a:avLst/>
          </a:prstGeom>
        </p:spPr>
        <p:txBody>
          <a:bodyPr anchor="t" rtlCol="false" tIns="0" lIns="0" bIns="0" rIns="0">
            <a:spAutoFit/>
          </a:bodyPr>
          <a:lstStyle/>
          <a:p>
            <a:pPr algn="l" marL="863595" indent="-431797" lvl="1">
              <a:lnSpc>
                <a:spcPts val="7039"/>
              </a:lnSpc>
              <a:buFont typeface="Arial"/>
              <a:buChar char="•"/>
            </a:pPr>
            <a:r>
              <a:rPr lang="en-US" sz="3999" spc="37">
                <a:solidFill>
                  <a:srgbClr val="02336F"/>
                </a:solidFill>
                <a:latin typeface="Roboto"/>
                <a:ea typeface="Roboto"/>
                <a:cs typeface="Roboto"/>
                <a:sym typeface="Roboto"/>
              </a:rPr>
              <a:t>Bước 2: Thiết lập Elasticsearch</a:t>
            </a:r>
          </a:p>
        </p:txBody>
      </p:sp>
      <p:sp>
        <p:nvSpPr>
          <p:cNvPr name="TextBox 16" id="16"/>
          <p:cNvSpPr txBox="true"/>
          <p:nvPr/>
        </p:nvSpPr>
        <p:spPr>
          <a:xfrm rot="0">
            <a:off x="425401" y="6985103"/>
            <a:ext cx="14248396" cy="1706247"/>
          </a:xfrm>
          <a:prstGeom prst="rect">
            <a:avLst/>
          </a:prstGeom>
        </p:spPr>
        <p:txBody>
          <a:bodyPr anchor="t" rtlCol="false" tIns="0" lIns="0" bIns="0" rIns="0">
            <a:spAutoFit/>
          </a:bodyPr>
          <a:lstStyle/>
          <a:p>
            <a:pPr algn="l" marL="863595" indent="-431797" lvl="1">
              <a:lnSpc>
                <a:spcPts val="7039"/>
              </a:lnSpc>
              <a:buFont typeface="Arial"/>
              <a:buChar char="•"/>
            </a:pPr>
            <a:r>
              <a:rPr lang="en-US" sz="3999" spc="37">
                <a:solidFill>
                  <a:srgbClr val="02336F"/>
                </a:solidFill>
                <a:latin typeface="Roboto"/>
                <a:ea typeface="Roboto"/>
                <a:cs typeface="Roboto"/>
                <a:sym typeface="Roboto"/>
              </a:rPr>
              <a:t>Bước 5: Triển khai chatbot và kết nối với giao diện người dùng</a:t>
            </a:r>
          </a:p>
        </p:txBody>
      </p:sp>
      <p:sp>
        <p:nvSpPr>
          <p:cNvPr name="TextBox 17" id="17"/>
          <p:cNvSpPr txBox="true"/>
          <p:nvPr/>
        </p:nvSpPr>
        <p:spPr>
          <a:xfrm rot="0">
            <a:off x="425401" y="4448910"/>
            <a:ext cx="14248396" cy="820422"/>
          </a:xfrm>
          <a:prstGeom prst="rect">
            <a:avLst/>
          </a:prstGeom>
        </p:spPr>
        <p:txBody>
          <a:bodyPr anchor="t" rtlCol="false" tIns="0" lIns="0" bIns="0" rIns="0">
            <a:spAutoFit/>
          </a:bodyPr>
          <a:lstStyle/>
          <a:p>
            <a:pPr algn="l" marL="863595" indent="-431797" lvl="1">
              <a:lnSpc>
                <a:spcPts val="7039"/>
              </a:lnSpc>
              <a:buFont typeface="Arial"/>
              <a:buChar char="•"/>
            </a:pPr>
            <a:r>
              <a:rPr lang="en-US" sz="3999" spc="37">
                <a:solidFill>
                  <a:srgbClr val="02336F"/>
                </a:solidFill>
                <a:latin typeface="Roboto"/>
                <a:ea typeface="Roboto"/>
                <a:cs typeface="Roboto"/>
                <a:sym typeface="Roboto"/>
              </a:rPr>
              <a:t>Bước 3: Thêm api key của các phần khác trong ứng dụng</a:t>
            </a:r>
          </a:p>
        </p:txBody>
      </p:sp>
      <p:sp>
        <p:nvSpPr>
          <p:cNvPr name="TextBox 18" id="18"/>
          <p:cNvSpPr txBox="true"/>
          <p:nvPr/>
        </p:nvSpPr>
        <p:spPr>
          <a:xfrm rot="0">
            <a:off x="425401" y="5717006"/>
            <a:ext cx="14248396" cy="820422"/>
          </a:xfrm>
          <a:prstGeom prst="rect">
            <a:avLst/>
          </a:prstGeom>
        </p:spPr>
        <p:txBody>
          <a:bodyPr anchor="t" rtlCol="false" tIns="0" lIns="0" bIns="0" rIns="0">
            <a:spAutoFit/>
          </a:bodyPr>
          <a:lstStyle/>
          <a:p>
            <a:pPr algn="l" marL="863595" indent="-431797" lvl="1">
              <a:lnSpc>
                <a:spcPts val="7039"/>
              </a:lnSpc>
              <a:buFont typeface="Arial"/>
              <a:buChar char="•"/>
            </a:pPr>
            <a:r>
              <a:rPr lang="en-US" sz="3999" spc="37">
                <a:solidFill>
                  <a:srgbClr val="02336F"/>
                </a:solidFill>
                <a:latin typeface="Roboto"/>
                <a:ea typeface="Roboto"/>
                <a:cs typeface="Roboto"/>
                <a:sym typeface="Roboto"/>
              </a:rPr>
              <a:t>Bước 4: Xử lý và tải dữ liệu vào Elasticsearch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158836"/>
            <a:chOff x="0" y="0"/>
            <a:chExt cx="9751702" cy="1545115"/>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01</a:t>
              </a:r>
            </a:p>
          </p:txBody>
        </p:sp>
        <p:sp>
          <p:nvSpPr>
            <p:cNvPr name="TextBox 10" id="10"/>
            <p:cNvSpPr txBox="true"/>
            <p:nvPr/>
          </p:nvSpPr>
          <p:spPr>
            <a:xfrm rot="0">
              <a:off x="1454970" y="85725"/>
              <a:ext cx="8296731" cy="1418587"/>
            </a:xfrm>
            <a:prstGeom prst="rect">
              <a:avLst/>
            </a:prstGeom>
          </p:spPr>
          <p:txBody>
            <a:bodyPr anchor="t" rtlCol="false" tIns="0" lIns="0" bIns="0" rIns="0">
              <a:spAutoFit/>
            </a:bodyPr>
            <a:lstStyle/>
            <a:p>
              <a:pPr algn="l">
                <a:lnSpc>
                  <a:spcPts val="3980"/>
                </a:lnSpc>
              </a:pPr>
            </a:p>
            <a:p>
              <a:pPr algn="l">
                <a:lnSpc>
                  <a:spcPts val="3980"/>
                </a:lnSpc>
              </a:pPr>
              <a:r>
                <a:rPr lang="en-US" b="true" sz="4095" spc="38">
                  <a:solidFill>
                    <a:srgbClr val="02336F"/>
                  </a:solidFill>
                  <a:latin typeface="TT Rounds Condensed Bold"/>
                  <a:ea typeface="TT Rounds Condensed Bold"/>
                  <a:cs typeface="TT Rounds Condensed Bold"/>
                  <a:sym typeface="TT Rounds Condensed Bold"/>
                </a:rPr>
                <a:t>LLM là gì ?</a:t>
              </a: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3191412" y="3340150"/>
            <a:ext cx="11905175" cy="6399163"/>
          </a:xfrm>
          <a:custGeom>
            <a:avLst/>
            <a:gdLst/>
            <a:ahLst/>
            <a:cxnLst/>
            <a:rect r="r" b="b" t="t" l="l"/>
            <a:pathLst>
              <a:path h="6399163" w="11905175">
                <a:moveTo>
                  <a:pt x="0" y="0"/>
                </a:moveTo>
                <a:lnTo>
                  <a:pt x="11905176" y="0"/>
                </a:lnTo>
                <a:lnTo>
                  <a:pt x="11905176" y="6399162"/>
                </a:lnTo>
                <a:lnTo>
                  <a:pt x="0" y="6399162"/>
                </a:lnTo>
                <a:lnTo>
                  <a:pt x="0" y="0"/>
                </a:lnTo>
                <a:close/>
              </a:path>
            </a:pathLst>
          </a:custGeom>
          <a:blipFill>
            <a:blip r:embed="rId4"/>
            <a:stretch>
              <a:fillRect l="-985" t="-12796" r="-985" b="-13596"/>
            </a:stretch>
          </a:blipFill>
        </p:spPr>
      </p:sp>
      <p:sp>
        <p:nvSpPr>
          <p:cNvPr name="TextBox 15" id="15"/>
          <p:cNvSpPr txBox="true"/>
          <p:nvPr/>
        </p:nvSpPr>
        <p:spPr>
          <a:xfrm rot="0">
            <a:off x="734831" y="1549495"/>
            <a:ext cx="17127516" cy="1485900"/>
          </a:xfrm>
          <a:prstGeom prst="rect">
            <a:avLst/>
          </a:prstGeom>
        </p:spPr>
        <p:txBody>
          <a:bodyPr anchor="t" rtlCol="false" tIns="0" lIns="0" bIns="0" rIns="0">
            <a:spAutoFit/>
          </a:bodyPr>
          <a:lstStyle/>
          <a:p>
            <a:pPr algn="l">
              <a:lnSpc>
                <a:spcPts val="2999"/>
              </a:lnSpc>
              <a:spcBef>
                <a:spcPct val="0"/>
              </a:spcBef>
            </a:pPr>
            <a:r>
              <a:rPr lang="en-US" b="true" sz="2499" spc="23">
                <a:solidFill>
                  <a:srgbClr val="02336F"/>
                </a:solidFill>
                <a:latin typeface="Roboto Bold"/>
                <a:ea typeface="Roboto Bold"/>
                <a:cs typeface="Roboto Bold"/>
                <a:sym typeface="Roboto Bold"/>
              </a:rPr>
              <a:t>Mô hình Ngôn ngữ lớn</a:t>
            </a:r>
            <a:r>
              <a:rPr lang="en-US" sz="2499" spc="23">
                <a:solidFill>
                  <a:srgbClr val="02336F"/>
                </a:solidFill>
                <a:latin typeface="Roboto"/>
                <a:ea typeface="Roboto"/>
                <a:cs typeface="Roboto"/>
                <a:sym typeface="Roboto"/>
              </a:rPr>
              <a:t> (Large Language Model - LLM) là thuật toán deep learning mạnh mẽ với khả năng xử lý nhiều tác vụ trong natural language processing (NLP). Những mô hình này sử dụng transformer model và trải qua quá trình đào tạo chuyên sâu với các bộ dữ liệu khổng lồ. Quá trình này trang bị cho chúng khả năng nhận diện, dịch thuật, dự đoán hoặc tạo ra văn bản và các dạng nội dung khác.</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3"/>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4"/>
              <a:stretch>
                <a:fillRect l="0" t="0" r="0" b="0"/>
              </a:stretch>
            </a:blipFill>
          </p:spPr>
        </p:sp>
      </p:grpSp>
      <p:grpSp>
        <p:nvGrpSpPr>
          <p:cNvPr name="Group 8" id="8"/>
          <p:cNvGrpSpPr/>
          <p:nvPr/>
        </p:nvGrpSpPr>
        <p:grpSpPr>
          <a:xfrm rot="0">
            <a:off x="734645" y="0"/>
            <a:ext cx="8779617" cy="1633059"/>
            <a:chOff x="0" y="0"/>
            <a:chExt cx="11706156" cy="2177412"/>
          </a:xfrm>
        </p:grpSpPr>
        <p:grpSp>
          <p:nvGrpSpPr>
            <p:cNvPr name="Group 9" id="9"/>
            <p:cNvGrpSpPr/>
            <p:nvPr/>
          </p:nvGrpSpPr>
          <p:grpSpPr>
            <a:xfrm rot="0">
              <a:off x="1260521" y="624365"/>
              <a:ext cx="243926" cy="920750"/>
              <a:chOff x="0" y="0"/>
              <a:chExt cx="243926" cy="920750"/>
            </a:xfrm>
          </p:grpSpPr>
          <p:sp>
            <p:nvSpPr>
              <p:cNvPr name="Freeform 10" id="10"/>
              <p:cNvSpPr/>
              <p:nvPr/>
            </p:nvSpPr>
            <p:spPr>
              <a:xfrm flipH="false" flipV="false" rot="0">
                <a:off x="15245" y="12700"/>
                <a:ext cx="213435" cy="895350"/>
              </a:xfrm>
              <a:custGeom>
                <a:avLst/>
                <a:gdLst/>
                <a:ahLst/>
                <a:cxnLst/>
                <a:rect r="r" b="b" t="t" l="l"/>
                <a:pathLst>
                  <a:path h="895350" w="213435">
                    <a:moveTo>
                      <a:pt x="0" y="0"/>
                    </a:moveTo>
                    <a:lnTo>
                      <a:pt x="213435" y="0"/>
                    </a:lnTo>
                    <a:lnTo>
                      <a:pt x="213435" y="895350"/>
                    </a:lnTo>
                    <a:lnTo>
                      <a:pt x="0" y="895350"/>
                    </a:lnTo>
                    <a:close/>
                  </a:path>
                </a:pathLst>
              </a:custGeom>
              <a:solidFill>
                <a:srgbClr val="84B311"/>
              </a:solidFill>
            </p:spPr>
          </p:sp>
          <p:sp>
            <p:nvSpPr>
              <p:cNvPr name="Freeform 11" id="11"/>
              <p:cNvSpPr/>
              <p:nvPr/>
            </p:nvSpPr>
            <p:spPr>
              <a:xfrm flipH="false" flipV="false" rot="0">
                <a:off x="0" y="0"/>
                <a:ext cx="243926" cy="920750"/>
              </a:xfrm>
              <a:custGeom>
                <a:avLst/>
                <a:gdLst/>
                <a:ahLst/>
                <a:cxnLst/>
                <a:rect r="r" b="b" t="t" l="l"/>
                <a:pathLst>
                  <a:path h="920750" w="243926">
                    <a:moveTo>
                      <a:pt x="15245" y="0"/>
                    </a:moveTo>
                    <a:lnTo>
                      <a:pt x="228680" y="0"/>
                    </a:lnTo>
                    <a:cubicBezTo>
                      <a:pt x="237065" y="0"/>
                      <a:pt x="243926" y="5715"/>
                      <a:pt x="243926" y="12700"/>
                    </a:cubicBezTo>
                    <a:lnTo>
                      <a:pt x="243926" y="908050"/>
                    </a:lnTo>
                    <a:cubicBezTo>
                      <a:pt x="243926" y="915035"/>
                      <a:pt x="237065" y="920750"/>
                      <a:pt x="228680" y="920750"/>
                    </a:cubicBezTo>
                    <a:lnTo>
                      <a:pt x="15245" y="920750"/>
                    </a:lnTo>
                    <a:cubicBezTo>
                      <a:pt x="6860" y="920750"/>
                      <a:pt x="0" y="915035"/>
                      <a:pt x="0" y="908050"/>
                    </a:cubicBezTo>
                    <a:lnTo>
                      <a:pt x="0" y="12700"/>
                    </a:lnTo>
                    <a:cubicBezTo>
                      <a:pt x="0" y="5715"/>
                      <a:pt x="6860" y="0"/>
                      <a:pt x="15245" y="0"/>
                    </a:cubicBezTo>
                    <a:moveTo>
                      <a:pt x="15245" y="25400"/>
                    </a:moveTo>
                    <a:lnTo>
                      <a:pt x="15245" y="12700"/>
                    </a:lnTo>
                    <a:lnTo>
                      <a:pt x="30491" y="12700"/>
                    </a:lnTo>
                    <a:lnTo>
                      <a:pt x="30491" y="908050"/>
                    </a:lnTo>
                    <a:lnTo>
                      <a:pt x="15245" y="908050"/>
                    </a:lnTo>
                    <a:lnTo>
                      <a:pt x="15245" y="895350"/>
                    </a:lnTo>
                    <a:lnTo>
                      <a:pt x="228680" y="895350"/>
                    </a:lnTo>
                    <a:lnTo>
                      <a:pt x="228680" y="908050"/>
                    </a:lnTo>
                    <a:lnTo>
                      <a:pt x="213435" y="908050"/>
                    </a:lnTo>
                    <a:lnTo>
                      <a:pt x="213435" y="12700"/>
                    </a:lnTo>
                    <a:lnTo>
                      <a:pt x="228680" y="12700"/>
                    </a:lnTo>
                    <a:lnTo>
                      <a:pt x="228680" y="25400"/>
                    </a:lnTo>
                    <a:lnTo>
                      <a:pt x="15245" y="25400"/>
                    </a:lnTo>
                    <a:close/>
                  </a:path>
                </a:pathLst>
              </a:custGeom>
              <a:solidFill>
                <a:srgbClr val="84B311"/>
              </a:solidFill>
            </p:spPr>
          </p:sp>
        </p:grpSp>
        <p:sp>
          <p:nvSpPr>
            <p:cNvPr name="TextBox 12" id="12"/>
            <p:cNvSpPr txBox="true"/>
            <p:nvPr/>
          </p:nvSpPr>
          <p:spPr>
            <a:xfrm rot="0">
              <a:off x="0" y="706534"/>
              <a:ext cx="101839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04</a:t>
              </a:r>
            </a:p>
          </p:txBody>
        </p:sp>
        <p:sp>
          <p:nvSpPr>
            <p:cNvPr name="TextBox 13" id="13"/>
            <p:cNvSpPr txBox="true"/>
            <p:nvPr/>
          </p:nvSpPr>
          <p:spPr>
            <a:xfrm rot="0">
              <a:off x="1746578" y="85725"/>
              <a:ext cx="995957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Xây dựng ứng dụng</a:t>
              </a:r>
              <a:r>
                <a:rPr lang="en-US" sz="4095" spc="36" b="true">
                  <a:solidFill>
                    <a:srgbClr val="02336F"/>
                  </a:solidFill>
                  <a:latin typeface="TT Rounds Condensed Bold"/>
                  <a:ea typeface="TT Rounds Condensed Bold"/>
                  <a:cs typeface="TT Rounds Condensed Bold"/>
                  <a:sym typeface="TT Rounds Condensed Bold"/>
                </a:rPr>
                <a:t> </a:t>
              </a:r>
            </a:p>
            <a:p>
              <a:pPr algn="l">
                <a:lnSpc>
                  <a:spcPts val="3980"/>
                </a:lnSpc>
              </a:pPr>
            </a:p>
          </p:txBody>
        </p:sp>
      </p:grpSp>
      <p:sp>
        <p:nvSpPr>
          <p:cNvPr name="Freeform 14" id="14"/>
          <p:cNvSpPr/>
          <p:nvPr/>
        </p:nvSpPr>
        <p:spPr>
          <a:xfrm flipH="false" flipV="false" rot="0">
            <a:off x="657397" y="2994528"/>
            <a:ext cx="16973206" cy="5953664"/>
          </a:xfrm>
          <a:custGeom>
            <a:avLst/>
            <a:gdLst/>
            <a:ahLst/>
            <a:cxnLst/>
            <a:rect r="r" b="b" t="t" l="l"/>
            <a:pathLst>
              <a:path h="5953664" w="16973206">
                <a:moveTo>
                  <a:pt x="0" y="0"/>
                </a:moveTo>
                <a:lnTo>
                  <a:pt x="16973206" y="0"/>
                </a:lnTo>
                <a:lnTo>
                  <a:pt x="16973206" y="5953664"/>
                </a:lnTo>
                <a:lnTo>
                  <a:pt x="0" y="5953664"/>
                </a:lnTo>
                <a:lnTo>
                  <a:pt x="0" y="0"/>
                </a:lnTo>
                <a:close/>
              </a:path>
            </a:pathLst>
          </a:custGeom>
          <a:blipFill>
            <a:blip r:embed="rId5"/>
            <a:stretch>
              <a:fillRect l="-4260" t="-13225" r="0" b="-50996"/>
            </a:stretch>
          </a:blipFill>
        </p:spPr>
      </p:sp>
      <p:sp>
        <p:nvSpPr>
          <p:cNvPr name="TextBox 15" id="15"/>
          <p:cNvSpPr txBox="true"/>
          <p:nvPr/>
        </p:nvSpPr>
        <p:spPr>
          <a:xfrm rot="0">
            <a:off x="734645" y="1556859"/>
            <a:ext cx="3943588" cy="646549"/>
          </a:xfrm>
          <a:prstGeom prst="rect">
            <a:avLst/>
          </a:prstGeom>
        </p:spPr>
        <p:txBody>
          <a:bodyPr anchor="t" rtlCol="false" tIns="0" lIns="0" bIns="0" rIns="0">
            <a:spAutoFit/>
          </a:bodyPr>
          <a:lstStyle/>
          <a:p>
            <a:pPr algn="ctr">
              <a:lnSpc>
                <a:spcPts val="5313"/>
              </a:lnSpc>
              <a:spcBef>
                <a:spcPct val="0"/>
              </a:spcBef>
            </a:pPr>
            <a:r>
              <a:rPr lang="en-US" b="true" sz="3795" spc="34">
                <a:solidFill>
                  <a:srgbClr val="02336F"/>
                </a:solidFill>
                <a:latin typeface="Roboto Bold"/>
                <a:ea typeface="Roboto Bold"/>
                <a:cs typeface="Roboto Bold"/>
                <a:sym typeface="Roboto Bold"/>
              </a:rPr>
              <a:t>Giao diện Chatbot</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3"/>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4"/>
              <a:stretch>
                <a:fillRect l="0" t="0" r="0" b="0"/>
              </a:stretch>
            </a:blipFill>
          </p:spPr>
        </p:sp>
      </p:grpSp>
      <p:grpSp>
        <p:nvGrpSpPr>
          <p:cNvPr name="Group 8" id="8"/>
          <p:cNvGrpSpPr/>
          <p:nvPr/>
        </p:nvGrpSpPr>
        <p:grpSpPr>
          <a:xfrm rot="0">
            <a:off x="734645" y="0"/>
            <a:ext cx="8674914" cy="1633059"/>
            <a:chOff x="0" y="0"/>
            <a:chExt cx="11566552" cy="2177412"/>
          </a:xfrm>
        </p:grpSpPr>
        <p:grpSp>
          <p:nvGrpSpPr>
            <p:cNvPr name="Group 9" id="9"/>
            <p:cNvGrpSpPr/>
            <p:nvPr/>
          </p:nvGrpSpPr>
          <p:grpSpPr>
            <a:xfrm rot="0">
              <a:off x="1245489" y="624365"/>
              <a:ext cx="241017" cy="920750"/>
              <a:chOff x="0" y="0"/>
              <a:chExt cx="241017" cy="920750"/>
            </a:xfrm>
          </p:grpSpPr>
          <p:sp>
            <p:nvSpPr>
              <p:cNvPr name="Freeform 10" id="10"/>
              <p:cNvSpPr/>
              <p:nvPr/>
            </p:nvSpPr>
            <p:spPr>
              <a:xfrm flipH="false" flipV="false" rot="0">
                <a:off x="15064" y="12700"/>
                <a:ext cx="210890" cy="895350"/>
              </a:xfrm>
              <a:custGeom>
                <a:avLst/>
                <a:gdLst/>
                <a:ahLst/>
                <a:cxnLst/>
                <a:rect r="r" b="b" t="t" l="l"/>
                <a:pathLst>
                  <a:path h="895350" w="210890">
                    <a:moveTo>
                      <a:pt x="0" y="0"/>
                    </a:moveTo>
                    <a:lnTo>
                      <a:pt x="210889" y="0"/>
                    </a:lnTo>
                    <a:lnTo>
                      <a:pt x="210889" y="895350"/>
                    </a:lnTo>
                    <a:lnTo>
                      <a:pt x="0" y="895350"/>
                    </a:lnTo>
                    <a:close/>
                  </a:path>
                </a:pathLst>
              </a:custGeom>
              <a:solidFill>
                <a:srgbClr val="84B311"/>
              </a:solidFill>
            </p:spPr>
          </p:sp>
          <p:sp>
            <p:nvSpPr>
              <p:cNvPr name="Freeform 11" id="11"/>
              <p:cNvSpPr/>
              <p:nvPr/>
            </p:nvSpPr>
            <p:spPr>
              <a:xfrm flipH="false" flipV="false" rot="0">
                <a:off x="0" y="0"/>
                <a:ext cx="241017" cy="920750"/>
              </a:xfrm>
              <a:custGeom>
                <a:avLst/>
                <a:gdLst/>
                <a:ahLst/>
                <a:cxnLst/>
                <a:rect r="r" b="b" t="t" l="l"/>
                <a:pathLst>
                  <a:path h="920750" w="241017">
                    <a:moveTo>
                      <a:pt x="15064" y="0"/>
                    </a:moveTo>
                    <a:lnTo>
                      <a:pt x="225953" y="0"/>
                    </a:lnTo>
                    <a:cubicBezTo>
                      <a:pt x="234238" y="0"/>
                      <a:pt x="241017" y="5715"/>
                      <a:pt x="241017" y="12700"/>
                    </a:cubicBezTo>
                    <a:lnTo>
                      <a:pt x="241017" y="908050"/>
                    </a:lnTo>
                    <a:cubicBezTo>
                      <a:pt x="241017" y="915035"/>
                      <a:pt x="234238" y="920750"/>
                      <a:pt x="225953" y="920750"/>
                    </a:cubicBezTo>
                    <a:lnTo>
                      <a:pt x="15064" y="920750"/>
                    </a:lnTo>
                    <a:cubicBezTo>
                      <a:pt x="6779" y="920750"/>
                      <a:pt x="0" y="915035"/>
                      <a:pt x="0" y="908050"/>
                    </a:cubicBezTo>
                    <a:lnTo>
                      <a:pt x="0" y="12700"/>
                    </a:lnTo>
                    <a:cubicBezTo>
                      <a:pt x="0" y="5715"/>
                      <a:pt x="6779" y="0"/>
                      <a:pt x="15064" y="0"/>
                    </a:cubicBezTo>
                    <a:moveTo>
                      <a:pt x="15064" y="25400"/>
                    </a:moveTo>
                    <a:lnTo>
                      <a:pt x="15064" y="12700"/>
                    </a:lnTo>
                    <a:lnTo>
                      <a:pt x="30127" y="12700"/>
                    </a:lnTo>
                    <a:lnTo>
                      <a:pt x="30127" y="908050"/>
                    </a:lnTo>
                    <a:lnTo>
                      <a:pt x="15064" y="908050"/>
                    </a:lnTo>
                    <a:lnTo>
                      <a:pt x="15064" y="895350"/>
                    </a:lnTo>
                    <a:lnTo>
                      <a:pt x="225953" y="895350"/>
                    </a:lnTo>
                    <a:lnTo>
                      <a:pt x="225953" y="908050"/>
                    </a:lnTo>
                    <a:lnTo>
                      <a:pt x="210890" y="908050"/>
                    </a:lnTo>
                    <a:lnTo>
                      <a:pt x="210890" y="12700"/>
                    </a:lnTo>
                    <a:lnTo>
                      <a:pt x="225953" y="12700"/>
                    </a:lnTo>
                    <a:lnTo>
                      <a:pt x="225953" y="25400"/>
                    </a:lnTo>
                    <a:lnTo>
                      <a:pt x="15064" y="25400"/>
                    </a:lnTo>
                    <a:close/>
                  </a:path>
                </a:pathLst>
              </a:custGeom>
              <a:solidFill>
                <a:srgbClr val="84B311"/>
              </a:solidFill>
            </p:spPr>
          </p:sp>
        </p:grpSp>
        <p:sp>
          <p:nvSpPr>
            <p:cNvPr name="TextBox 12" id="12"/>
            <p:cNvSpPr txBox="true"/>
            <p:nvPr/>
          </p:nvSpPr>
          <p:spPr>
            <a:xfrm rot="0">
              <a:off x="0" y="706534"/>
              <a:ext cx="1006245"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04</a:t>
              </a:r>
            </a:p>
          </p:txBody>
        </p:sp>
        <p:sp>
          <p:nvSpPr>
            <p:cNvPr name="TextBox 13" id="13"/>
            <p:cNvSpPr txBox="true"/>
            <p:nvPr/>
          </p:nvSpPr>
          <p:spPr>
            <a:xfrm rot="0">
              <a:off x="1725749" y="85725"/>
              <a:ext cx="9840803"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Đánh giá</a:t>
              </a:r>
              <a:r>
                <a:rPr lang="en-US" sz="4095" spc="36" b="true">
                  <a:solidFill>
                    <a:srgbClr val="02336F"/>
                  </a:solidFill>
                  <a:latin typeface="TT Rounds Condensed Bold"/>
                  <a:ea typeface="TT Rounds Condensed Bold"/>
                  <a:cs typeface="TT Rounds Condensed Bold"/>
                  <a:sym typeface="TT Rounds Condensed Bold"/>
                </a:rPr>
                <a:t> </a:t>
              </a:r>
            </a:p>
            <a:p>
              <a:pPr algn="l">
                <a:lnSpc>
                  <a:spcPts val="3980"/>
                </a:lnSpc>
              </a:pPr>
            </a:p>
          </p:txBody>
        </p:sp>
      </p:grpSp>
      <p:sp>
        <p:nvSpPr>
          <p:cNvPr name="Freeform 14" id="14"/>
          <p:cNvSpPr/>
          <p:nvPr/>
        </p:nvSpPr>
        <p:spPr>
          <a:xfrm flipH="false" flipV="false" rot="0">
            <a:off x="4413924" y="4174117"/>
            <a:ext cx="9460152" cy="5308862"/>
          </a:xfrm>
          <a:custGeom>
            <a:avLst/>
            <a:gdLst/>
            <a:ahLst/>
            <a:cxnLst/>
            <a:rect r="r" b="b" t="t" l="l"/>
            <a:pathLst>
              <a:path h="5308862" w="9460152">
                <a:moveTo>
                  <a:pt x="0" y="0"/>
                </a:moveTo>
                <a:lnTo>
                  <a:pt x="9460152" y="0"/>
                </a:lnTo>
                <a:lnTo>
                  <a:pt x="9460152" y="5308861"/>
                </a:lnTo>
                <a:lnTo>
                  <a:pt x="0" y="5308861"/>
                </a:lnTo>
                <a:lnTo>
                  <a:pt x="0" y="0"/>
                </a:lnTo>
                <a:close/>
              </a:path>
            </a:pathLst>
          </a:custGeom>
          <a:blipFill>
            <a:blip r:embed="rId5"/>
            <a:stretch>
              <a:fillRect l="0" t="0" r="0" b="0"/>
            </a:stretch>
          </a:blipFill>
        </p:spPr>
      </p:sp>
      <p:sp>
        <p:nvSpPr>
          <p:cNvPr name="TextBox 15" id="15"/>
          <p:cNvSpPr txBox="true"/>
          <p:nvPr/>
        </p:nvSpPr>
        <p:spPr>
          <a:xfrm rot="0">
            <a:off x="733800" y="1630769"/>
            <a:ext cx="16736590" cy="2990333"/>
          </a:xfrm>
          <a:prstGeom prst="rect">
            <a:avLst/>
          </a:prstGeom>
        </p:spPr>
        <p:txBody>
          <a:bodyPr anchor="t" rtlCol="false" tIns="0" lIns="0" bIns="0" rIns="0">
            <a:spAutoFit/>
          </a:bodyPr>
          <a:lstStyle/>
          <a:p>
            <a:pPr algn="just">
              <a:lnSpc>
                <a:spcPts val="4753"/>
              </a:lnSpc>
            </a:pPr>
            <a:r>
              <a:rPr lang="en-US" sz="3395" spc="30">
                <a:solidFill>
                  <a:srgbClr val="02336F"/>
                </a:solidFill>
                <a:latin typeface="Roboto"/>
                <a:ea typeface="Roboto"/>
                <a:cs typeface="Roboto"/>
                <a:sym typeface="Roboto"/>
              </a:rPr>
              <a:t>Mô hình LLM mà chatbot đang sử dụng là GPT-4o-mini. Chúng tôi sẽ so sánh kết quả so với phiên bản GPT-4o-mini.</a:t>
            </a:r>
          </a:p>
          <a:p>
            <a:pPr algn="just">
              <a:lnSpc>
                <a:spcPts val="4753"/>
              </a:lnSpc>
            </a:pPr>
            <a:r>
              <a:rPr lang="en-US" sz="3395" spc="30">
                <a:solidFill>
                  <a:srgbClr val="02336F"/>
                </a:solidFill>
                <a:latin typeface="Roboto"/>
                <a:ea typeface="Roboto"/>
                <a:cs typeface="Roboto"/>
                <a:sym typeface="Roboto"/>
              </a:rPr>
              <a:t>Để công bằng, prompt gốc của chatbot cũng được sử dụng cho phiên bản GPT-4o-mini.</a:t>
            </a:r>
          </a:p>
          <a:p>
            <a:pPr algn="just">
              <a:lnSpc>
                <a:spcPts val="4753"/>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3"/>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4"/>
              <a:stretch>
                <a:fillRect l="0" t="0" r="0" b="0"/>
              </a:stretch>
            </a:blipFill>
          </p:spPr>
        </p:sp>
      </p:grpSp>
      <p:grpSp>
        <p:nvGrpSpPr>
          <p:cNvPr name="Group 8" id="8"/>
          <p:cNvGrpSpPr/>
          <p:nvPr/>
        </p:nvGrpSpPr>
        <p:grpSpPr>
          <a:xfrm rot="0">
            <a:off x="734645" y="468274"/>
            <a:ext cx="1114879" cy="690562"/>
            <a:chOff x="0" y="0"/>
            <a:chExt cx="1486505" cy="920750"/>
          </a:xfrm>
        </p:grpSpPr>
        <p:grpSp>
          <p:nvGrpSpPr>
            <p:cNvPr name="Group 9" id="9"/>
            <p:cNvGrpSpPr/>
            <p:nvPr/>
          </p:nvGrpSpPr>
          <p:grpSpPr>
            <a:xfrm rot="0">
              <a:off x="1245489" y="0"/>
              <a:ext cx="241017" cy="920750"/>
              <a:chOff x="0" y="0"/>
              <a:chExt cx="241017" cy="920750"/>
            </a:xfrm>
          </p:grpSpPr>
          <p:sp>
            <p:nvSpPr>
              <p:cNvPr name="Freeform 10" id="10"/>
              <p:cNvSpPr/>
              <p:nvPr/>
            </p:nvSpPr>
            <p:spPr>
              <a:xfrm flipH="false" flipV="false" rot="0">
                <a:off x="15064" y="12700"/>
                <a:ext cx="210890" cy="895350"/>
              </a:xfrm>
              <a:custGeom>
                <a:avLst/>
                <a:gdLst/>
                <a:ahLst/>
                <a:cxnLst/>
                <a:rect r="r" b="b" t="t" l="l"/>
                <a:pathLst>
                  <a:path h="895350" w="210890">
                    <a:moveTo>
                      <a:pt x="0" y="0"/>
                    </a:moveTo>
                    <a:lnTo>
                      <a:pt x="210889" y="0"/>
                    </a:lnTo>
                    <a:lnTo>
                      <a:pt x="210889" y="895350"/>
                    </a:lnTo>
                    <a:lnTo>
                      <a:pt x="0" y="895350"/>
                    </a:lnTo>
                    <a:close/>
                  </a:path>
                </a:pathLst>
              </a:custGeom>
              <a:solidFill>
                <a:srgbClr val="84B311"/>
              </a:solidFill>
            </p:spPr>
          </p:sp>
          <p:sp>
            <p:nvSpPr>
              <p:cNvPr name="Freeform 11" id="11"/>
              <p:cNvSpPr/>
              <p:nvPr/>
            </p:nvSpPr>
            <p:spPr>
              <a:xfrm flipH="false" flipV="false" rot="0">
                <a:off x="0" y="0"/>
                <a:ext cx="241017" cy="920750"/>
              </a:xfrm>
              <a:custGeom>
                <a:avLst/>
                <a:gdLst/>
                <a:ahLst/>
                <a:cxnLst/>
                <a:rect r="r" b="b" t="t" l="l"/>
                <a:pathLst>
                  <a:path h="920750" w="241017">
                    <a:moveTo>
                      <a:pt x="15064" y="0"/>
                    </a:moveTo>
                    <a:lnTo>
                      <a:pt x="225953" y="0"/>
                    </a:lnTo>
                    <a:cubicBezTo>
                      <a:pt x="234238" y="0"/>
                      <a:pt x="241017" y="5715"/>
                      <a:pt x="241017" y="12700"/>
                    </a:cubicBezTo>
                    <a:lnTo>
                      <a:pt x="241017" y="908050"/>
                    </a:lnTo>
                    <a:cubicBezTo>
                      <a:pt x="241017" y="915035"/>
                      <a:pt x="234238" y="920750"/>
                      <a:pt x="225953" y="920750"/>
                    </a:cubicBezTo>
                    <a:lnTo>
                      <a:pt x="15064" y="920750"/>
                    </a:lnTo>
                    <a:cubicBezTo>
                      <a:pt x="6779" y="920750"/>
                      <a:pt x="0" y="915035"/>
                      <a:pt x="0" y="908050"/>
                    </a:cubicBezTo>
                    <a:lnTo>
                      <a:pt x="0" y="12700"/>
                    </a:lnTo>
                    <a:cubicBezTo>
                      <a:pt x="0" y="5715"/>
                      <a:pt x="6779" y="0"/>
                      <a:pt x="15064" y="0"/>
                    </a:cubicBezTo>
                    <a:moveTo>
                      <a:pt x="15064" y="25400"/>
                    </a:moveTo>
                    <a:lnTo>
                      <a:pt x="15064" y="12700"/>
                    </a:lnTo>
                    <a:lnTo>
                      <a:pt x="30127" y="12700"/>
                    </a:lnTo>
                    <a:lnTo>
                      <a:pt x="30127" y="908050"/>
                    </a:lnTo>
                    <a:lnTo>
                      <a:pt x="15064" y="908050"/>
                    </a:lnTo>
                    <a:lnTo>
                      <a:pt x="15064" y="895350"/>
                    </a:lnTo>
                    <a:lnTo>
                      <a:pt x="225953" y="895350"/>
                    </a:lnTo>
                    <a:lnTo>
                      <a:pt x="225953" y="908050"/>
                    </a:lnTo>
                    <a:lnTo>
                      <a:pt x="210890" y="908050"/>
                    </a:lnTo>
                    <a:lnTo>
                      <a:pt x="210890" y="12700"/>
                    </a:lnTo>
                    <a:lnTo>
                      <a:pt x="225953" y="12700"/>
                    </a:lnTo>
                    <a:lnTo>
                      <a:pt x="225953" y="25400"/>
                    </a:lnTo>
                    <a:lnTo>
                      <a:pt x="15064" y="25400"/>
                    </a:lnTo>
                    <a:close/>
                  </a:path>
                </a:pathLst>
              </a:custGeom>
              <a:solidFill>
                <a:srgbClr val="84B311"/>
              </a:solidFill>
            </p:spPr>
          </p:sp>
        </p:grpSp>
        <p:sp>
          <p:nvSpPr>
            <p:cNvPr name="TextBox 12" id="12"/>
            <p:cNvSpPr txBox="true"/>
            <p:nvPr/>
          </p:nvSpPr>
          <p:spPr>
            <a:xfrm rot="0">
              <a:off x="0" y="82169"/>
              <a:ext cx="1006245"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04</a:t>
              </a:r>
            </a:p>
          </p:txBody>
        </p:sp>
      </p:grpSp>
      <p:sp>
        <p:nvSpPr>
          <p:cNvPr name="Freeform 13" id="13"/>
          <p:cNvSpPr/>
          <p:nvPr/>
        </p:nvSpPr>
        <p:spPr>
          <a:xfrm flipH="false" flipV="false" rot="0">
            <a:off x="12231695" y="1803011"/>
            <a:ext cx="4715932" cy="7530430"/>
          </a:xfrm>
          <a:custGeom>
            <a:avLst/>
            <a:gdLst/>
            <a:ahLst/>
            <a:cxnLst/>
            <a:rect r="r" b="b" t="t" l="l"/>
            <a:pathLst>
              <a:path h="7530430" w="4715932">
                <a:moveTo>
                  <a:pt x="0" y="0"/>
                </a:moveTo>
                <a:lnTo>
                  <a:pt x="4715932" y="0"/>
                </a:lnTo>
                <a:lnTo>
                  <a:pt x="4715932" y="7530430"/>
                </a:lnTo>
                <a:lnTo>
                  <a:pt x="0" y="7530430"/>
                </a:lnTo>
                <a:lnTo>
                  <a:pt x="0" y="0"/>
                </a:lnTo>
                <a:close/>
              </a:path>
            </a:pathLst>
          </a:custGeom>
          <a:blipFill>
            <a:blip r:embed="rId5"/>
            <a:stretch>
              <a:fillRect l="0" t="0" r="0" b="0"/>
            </a:stretch>
          </a:blipFill>
        </p:spPr>
      </p:sp>
      <p:sp>
        <p:nvSpPr>
          <p:cNvPr name="TextBox 14" id="14"/>
          <p:cNvSpPr txBox="true"/>
          <p:nvPr/>
        </p:nvSpPr>
        <p:spPr>
          <a:xfrm rot="0">
            <a:off x="734645" y="2410083"/>
            <a:ext cx="10455360" cy="5390633"/>
          </a:xfrm>
          <a:prstGeom prst="rect">
            <a:avLst/>
          </a:prstGeom>
        </p:spPr>
        <p:txBody>
          <a:bodyPr anchor="t" rtlCol="false" tIns="0" lIns="0" bIns="0" rIns="0">
            <a:spAutoFit/>
          </a:bodyPr>
          <a:lstStyle/>
          <a:p>
            <a:pPr algn="l">
              <a:lnSpc>
                <a:spcPts val="4753"/>
              </a:lnSpc>
            </a:pPr>
            <a:r>
              <a:rPr lang="en-US" sz="3395" spc="30" b="true">
                <a:solidFill>
                  <a:srgbClr val="02336F"/>
                </a:solidFill>
                <a:latin typeface="Roboto Bold"/>
                <a:ea typeface="Roboto Bold"/>
                <a:cs typeface="Roboto Bold"/>
                <a:sym typeface="Roboto Bold"/>
              </a:rPr>
              <a:t>Dữ liệu:</a:t>
            </a:r>
          </a:p>
          <a:p>
            <a:pPr algn="l">
              <a:lnSpc>
                <a:spcPts val="4753"/>
              </a:lnSpc>
            </a:pPr>
            <a:r>
              <a:rPr lang="en-US" sz="3395" spc="30">
                <a:solidFill>
                  <a:srgbClr val="02336F"/>
                </a:solidFill>
                <a:latin typeface="Roboto"/>
                <a:ea typeface="Roboto"/>
                <a:cs typeface="Roboto"/>
                <a:sym typeface="Roboto"/>
              </a:rPr>
              <a:t>Dữ liệu được sử dụng:</a:t>
            </a:r>
          </a:p>
          <a:p>
            <a:pPr algn="l" marL="733054" indent="-366527" lvl="1">
              <a:lnSpc>
                <a:spcPts val="4753"/>
              </a:lnSpc>
              <a:spcBef>
                <a:spcPct val="0"/>
              </a:spcBef>
              <a:buFont typeface="Arial"/>
              <a:buChar char="•"/>
            </a:pPr>
            <a:r>
              <a:rPr lang="en-US" sz="3395" spc="30">
                <a:solidFill>
                  <a:srgbClr val="02336F"/>
                </a:solidFill>
                <a:latin typeface="Roboto"/>
                <a:ea typeface="Roboto"/>
                <a:cs typeface="Roboto"/>
                <a:sym typeface="Roboto"/>
              </a:rPr>
              <a:t>Sách Đàn ông đến từ sa</a:t>
            </a:r>
            <a:r>
              <a:rPr lang="en-US" sz="3395" spc="30">
                <a:solidFill>
                  <a:srgbClr val="02336F"/>
                </a:solidFill>
                <a:latin typeface="Roboto"/>
                <a:ea typeface="Roboto"/>
                <a:cs typeface="Roboto"/>
                <a:sym typeface="Roboto"/>
              </a:rPr>
              <a:t>o Hỏa, đàn bà đến từ sao Kim. Tác giả: Tiến sĩ John Gray</a:t>
            </a:r>
          </a:p>
          <a:p>
            <a:pPr algn="l">
              <a:lnSpc>
                <a:spcPts val="4753"/>
              </a:lnSpc>
              <a:spcBef>
                <a:spcPct val="0"/>
              </a:spcBef>
            </a:pPr>
            <a:r>
              <a:rPr lang="en-US" sz="3395" spc="30">
                <a:solidFill>
                  <a:srgbClr val="02336F"/>
                </a:solidFill>
                <a:latin typeface="Roboto"/>
                <a:ea typeface="Roboto"/>
                <a:cs typeface="Roboto"/>
                <a:sym typeface="Roboto"/>
              </a:rPr>
              <a:t>      </a:t>
            </a:r>
            <a:r>
              <a:rPr lang="en-US" sz="3395" spc="30">
                <a:solidFill>
                  <a:srgbClr val="02336F"/>
                </a:solidFill>
                <a:latin typeface="Roboto"/>
                <a:ea typeface="Roboto"/>
                <a:cs typeface="Roboto"/>
                <a:sym typeface="Roboto"/>
              </a:rPr>
              <a:t>Dịch giả: Phạm Thị Thanh Huyền, Ngô Thị Chuyên.</a:t>
            </a:r>
          </a:p>
          <a:p>
            <a:pPr algn="l" marL="733054" indent="-366527" lvl="1">
              <a:lnSpc>
                <a:spcPts val="4753"/>
              </a:lnSpc>
              <a:spcBef>
                <a:spcPct val="0"/>
              </a:spcBef>
              <a:buFont typeface="Arial"/>
              <a:buChar char="•"/>
            </a:pPr>
            <a:r>
              <a:rPr lang="en-US" sz="3395" spc="30">
                <a:solidFill>
                  <a:srgbClr val="02336F"/>
                </a:solidFill>
                <a:latin typeface="Roboto"/>
                <a:ea typeface="Roboto"/>
                <a:cs typeface="Roboto"/>
                <a:sym typeface="Roboto"/>
              </a:rPr>
              <a:t>Tài liệu: Phụ nữ muốn gì ở đàn ông? (Nguồn Scribd)</a:t>
            </a:r>
          </a:p>
          <a:p>
            <a:pPr algn="l" marL="733054" indent="-366527" lvl="1">
              <a:lnSpc>
                <a:spcPts val="4753"/>
              </a:lnSpc>
              <a:spcBef>
                <a:spcPct val="0"/>
              </a:spcBef>
              <a:buFont typeface="Arial"/>
              <a:buChar char="•"/>
            </a:pPr>
            <a:r>
              <a:rPr lang="en-US" sz="3395" spc="30">
                <a:solidFill>
                  <a:srgbClr val="02336F"/>
                </a:solidFill>
                <a:latin typeface="Roboto"/>
                <a:ea typeface="Roboto"/>
                <a:cs typeface="Roboto"/>
                <a:sym typeface="Roboto"/>
              </a:rPr>
              <a:t>Dữ liệu công khai trên internet.</a:t>
            </a:r>
          </a:p>
          <a:p>
            <a:pPr algn="l">
              <a:lnSpc>
                <a:spcPts val="4753"/>
              </a:lnSpc>
              <a:spcBef>
                <a:spcPct val="0"/>
              </a:spcBef>
            </a:pPr>
          </a:p>
        </p:txBody>
      </p:sp>
      <p:grpSp>
        <p:nvGrpSpPr>
          <p:cNvPr name="Group 15" id="15"/>
          <p:cNvGrpSpPr/>
          <p:nvPr/>
        </p:nvGrpSpPr>
        <p:grpSpPr>
          <a:xfrm rot="0">
            <a:off x="734645" y="0"/>
            <a:ext cx="8674914" cy="1633059"/>
            <a:chOff x="0" y="0"/>
            <a:chExt cx="11566552" cy="2177412"/>
          </a:xfrm>
        </p:grpSpPr>
        <p:grpSp>
          <p:nvGrpSpPr>
            <p:cNvPr name="Group 16" id="16"/>
            <p:cNvGrpSpPr/>
            <p:nvPr/>
          </p:nvGrpSpPr>
          <p:grpSpPr>
            <a:xfrm rot="0">
              <a:off x="1245489" y="624365"/>
              <a:ext cx="241017" cy="920750"/>
              <a:chOff x="0" y="0"/>
              <a:chExt cx="241017" cy="920750"/>
            </a:xfrm>
          </p:grpSpPr>
          <p:sp>
            <p:nvSpPr>
              <p:cNvPr name="Freeform 17" id="17"/>
              <p:cNvSpPr/>
              <p:nvPr/>
            </p:nvSpPr>
            <p:spPr>
              <a:xfrm flipH="false" flipV="false" rot="0">
                <a:off x="15064" y="12700"/>
                <a:ext cx="210890" cy="895350"/>
              </a:xfrm>
              <a:custGeom>
                <a:avLst/>
                <a:gdLst/>
                <a:ahLst/>
                <a:cxnLst/>
                <a:rect r="r" b="b" t="t" l="l"/>
                <a:pathLst>
                  <a:path h="895350" w="210890">
                    <a:moveTo>
                      <a:pt x="0" y="0"/>
                    </a:moveTo>
                    <a:lnTo>
                      <a:pt x="210889" y="0"/>
                    </a:lnTo>
                    <a:lnTo>
                      <a:pt x="210889" y="895350"/>
                    </a:lnTo>
                    <a:lnTo>
                      <a:pt x="0" y="895350"/>
                    </a:lnTo>
                    <a:close/>
                  </a:path>
                </a:pathLst>
              </a:custGeom>
              <a:solidFill>
                <a:srgbClr val="84B311"/>
              </a:solidFill>
            </p:spPr>
          </p:sp>
          <p:sp>
            <p:nvSpPr>
              <p:cNvPr name="Freeform 18" id="18"/>
              <p:cNvSpPr/>
              <p:nvPr/>
            </p:nvSpPr>
            <p:spPr>
              <a:xfrm flipH="false" flipV="false" rot="0">
                <a:off x="0" y="0"/>
                <a:ext cx="241017" cy="920750"/>
              </a:xfrm>
              <a:custGeom>
                <a:avLst/>
                <a:gdLst/>
                <a:ahLst/>
                <a:cxnLst/>
                <a:rect r="r" b="b" t="t" l="l"/>
                <a:pathLst>
                  <a:path h="920750" w="241017">
                    <a:moveTo>
                      <a:pt x="15064" y="0"/>
                    </a:moveTo>
                    <a:lnTo>
                      <a:pt x="225953" y="0"/>
                    </a:lnTo>
                    <a:cubicBezTo>
                      <a:pt x="234238" y="0"/>
                      <a:pt x="241017" y="5715"/>
                      <a:pt x="241017" y="12700"/>
                    </a:cubicBezTo>
                    <a:lnTo>
                      <a:pt x="241017" y="908050"/>
                    </a:lnTo>
                    <a:cubicBezTo>
                      <a:pt x="241017" y="915035"/>
                      <a:pt x="234238" y="920750"/>
                      <a:pt x="225953" y="920750"/>
                    </a:cubicBezTo>
                    <a:lnTo>
                      <a:pt x="15064" y="920750"/>
                    </a:lnTo>
                    <a:cubicBezTo>
                      <a:pt x="6779" y="920750"/>
                      <a:pt x="0" y="915035"/>
                      <a:pt x="0" y="908050"/>
                    </a:cubicBezTo>
                    <a:lnTo>
                      <a:pt x="0" y="12700"/>
                    </a:lnTo>
                    <a:cubicBezTo>
                      <a:pt x="0" y="5715"/>
                      <a:pt x="6779" y="0"/>
                      <a:pt x="15064" y="0"/>
                    </a:cubicBezTo>
                    <a:moveTo>
                      <a:pt x="15064" y="25400"/>
                    </a:moveTo>
                    <a:lnTo>
                      <a:pt x="15064" y="12700"/>
                    </a:lnTo>
                    <a:lnTo>
                      <a:pt x="30127" y="12700"/>
                    </a:lnTo>
                    <a:lnTo>
                      <a:pt x="30127" y="908050"/>
                    </a:lnTo>
                    <a:lnTo>
                      <a:pt x="15064" y="908050"/>
                    </a:lnTo>
                    <a:lnTo>
                      <a:pt x="15064" y="895350"/>
                    </a:lnTo>
                    <a:lnTo>
                      <a:pt x="225953" y="895350"/>
                    </a:lnTo>
                    <a:lnTo>
                      <a:pt x="225953" y="908050"/>
                    </a:lnTo>
                    <a:lnTo>
                      <a:pt x="210890" y="908050"/>
                    </a:lnTo>
                    <a:lnTo>
                      <a:pt x="210890" y="12700"/>
                    </a:lnTo>
                    <a:lnTo>
                      <a:pt x="225953" y="12700"/>
                    </a:lnTo>
                    <a:lnTo>
                      <a:pt x="225953" y="25400"/>
                    </a:lnTo>
                    <a:lnTo>
                      <a:pt x="15064" y="25400"/>
                    </a:lnTo>
                    <a:close/>
                  </a:path>
                </a:pathLst>
              </a:custGeom>
              <a:solidFill>
                <a:srgbClr val="84B311"/>
              </a:solidFill>
            </p:spPr>
          </p:sp>
        </p:grpSp>
        <p:sp>
          <p:nvSpPr>
            <p:cNvPr name="TextBox 19" id="19"/>
            <p:cNvSpPr txBox="true"/>
            <p:nvPr/>
          </p:nvSpPr>
          <p:spPr>
            <a:xfrm rot="0">
              <a:off x="0" y="706534"/>
              <a:ext cx="1006245"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04</a:t>
              </a:r>
            </a:p>
          </p:txBody>
        </p:sp>
        <p:sp>
          <p:nvSpPr>
            <p:cNvPr name="TextBox 20" id="20"/>
            <p:cNvSpPr txBox="true"/>
            <p:nvPr/>
          </p:nvSpPr>
          <p:spPr>
            <a:xfrm rot="0">
              <a:off x="1725749" y="85725"/>
              <a:ext cx="9840803"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Đánh giá</a:t>
              </a:r>
              <a:r>
                <a:rPr lang="en-US" sz="4095" spc="36" b="true">
                  <a:solidFill>
                    <a:srgbClr val="02336F"/>
                  </a:solidFill>
                  <a:latin typeface="TT Rounds Condensed Bold"/>
                  <a:ea typeface="TT Rounds Condensed Bold"/>
                  <a:cs typeface="TT Rounds Condensed Bold"/>
                  <a:sym typeface="TT Rounds Condensed Bold"/>
                </a:rPr>
                <a:t> </a:t>
              </a:r>
            </a:p>
            <a:p>
              <a:pPr algn="l">
                <a:lnSpc>
                  <a:spcPts val="3980"/>
                </a:lnSpc>
              </a:pP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3"/>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4"/>
              <a:stretch>
                <a:fillRect l="0" t="0" r="0" b="0"/>
              </a:stretch>
            </a:blipFill>
          </p:spPr>
        </p:sp>
      </p:grpSp>
      <p:grpSp>
        <p:nvGrpSpPr>
          <p:cNvPr name="Group 8" id="8"/>
          <p:cNvGrpSpPr/>
          <p:nvPr/>
        </p:nvGrpSpPr>
        <p:grpSpPr>
          <a:xfrm rot="0">
            <a:off x="734645" y="468274"/>
            <a:ext cx="1114879" cy="690562"/>
            <a:chOff x="0" y="0"/>
            <a:chExt cx="1486505" cy="920750"/>
          </a:xfrm>
        </p:grpSpPr>
        <p:grpSp>
          <p:nvGrpSpPr>
            <p:cNvPr name="Group 9" id="9"/>
            <p:cNvGrpSpPr/>
            <p:nvPr/>
          </p:nvGrpSpPr>
          <p:grpSpPr>
            <a:xfrm rot="0">
              <a:off x="1245489" y="0"/>
              <a:ext cx="241017" cy="920750"/>
              <a:chOff x="0" y="0"/>
              <a:chExt cx="241017" cy="920750"/>
            </a:xfrm>
          </p:grpSpPr>
          <p:sp>
            <p:nvSpPr>
              <p:cNvPr name="Freeform 10" id="10"/>
              <p:cNvSpPr/>
              <p:nvPr/>
            </p:nvSpPr>
            <p:spPr>
              <a:xfrm flipH="false" flipV="false" rot="0">
                <a:off x="15064" y="12700"/>
                <a:ext cx="210890" cy="895350"/>
              </a:xfrm>
              <a:custGeom>
                <a:avLst/>
                <a:gdLst/>
                <a:ahLst/>
                <a:cxnLst/>
                <a:rect r="r" b="b" t="t" l="l"/>
                <a:pathLst>
                  <a:path h="895350" w="210890">
                    <a:moveTo>
                      <a:pt x="0" y="0"/>
                    </a:moveTo>
                    <a:lnTo>
                      <a:pt x="210889" y="0"/>
                    </a:lnTo>
                    <a:lnTo>
                      <a:pt x="210889" y="895350"/>
                    </a:lnTo>
                    <a:lnTo>
                      <a:pt x="0" y="895350"/>
                    </a:lnTo>
                    <a:close/>
                  </a:path>
                </a:pathLst>
              </a:custGeom>
              <a:solidFill>
                <a:srgbClr val="84B311"/>
              </a:solidFill>
            </p:spPr>
          </p:sp>
          <p:sp>
            <p:nvSpPr>
              <p:cNvPr name="Freeform 11" id="11"/>
              <p:cNvSpPr/>
              <p:nvPr/>
            </p:nvSpPr>
            <p:spPr>
              <a:xfrm flipH="false" flipV="false" rot="0">
                <a:off x="0" y="0"/>
                <a:ext cx="241017" cy="920750"/>
              </a:xfrm>
              <a:custGeom>
                <a:avLst/>
                <a:gdLst/>
                <a:ahLst/>
                <a:cxnLst/>
                <a:rect r="r" b="b" t="t" l="l"/>
                <a:pathLst>
                  <a:path h="920750" w="241017">
                    <a:moveTo>
                      <a:pt x="15064" y="0"/>
                    </a:moveTo>
                    <a:lnTo>
                      <a:pt x="225953" y="0"/>
                    </a:lnTo>
                    <a:cubicBezTo>
                      <a:pt x="234238" y="0"/>
                      <a:pt x="241017" y="5715"/>
                      <a:pt x="241017" y="12700"/>
                    </a:cubicBezTo>
                    <a:lnTo>
                      <a:pt x="241017" y="908050"/>
                    </a:lnTo>
                    <a:cubicBezTo>
                      <a:pt x="241017" y="915035"/>
                      <a:pt x="234238" y="920750"/>
                      <a:pt x="225953" y="920750"/>
                    </a:cubicBezTo>
                    <a:lnTo>
                      <a:pt x="15064" y="920750"/>
                    </a:lnTo>
                    <a:cubicBezTo>
                      <a:pt x="6779" y="920750"/>
                      <a:pt x="0" y="915035"/>
                      <a:pt x="0" y="908050"/>
                    </a:cubicBezTo>
                    <a:lnTo>
                      <a:pt x="0" y="12700"/>
                    </a:lnTo>
                    <a:cubicBezTo>
                      <a:pt x="0" y="5715"/>
                      <a:pt x="6779" y="0"/>
                      <a:pt x="15064" y="0"/>
                    </a:cubicBezTo>
                    <a:moveTo>
                      <a:pt x="15064" y="25400"/>
                    </a:moveTo>
                    <a:lnTo>
                      <a:pt x="15064" y="12700"/>
                    </a:lnTo>
                    <a:lnTo>
                      <a:pt x="30127" y="12700"/>
                    </a:lnTo>
                    <a:lnTo>
                      <a:pt x="30127" y="908050"/>
                    </a:lnTo>
                    <a:lnTo>
                      <a:pt x="15064" y="908050"/>
                    </a:lnTo>
                    <a:lnTo>
                      <a:pt x="15064" y="895350"/>
                    </a:lnTo>
                    <a:lnTo>
                      <a:pt x="225953" y="895350"/>
                    </a:lnTo>
                    <a:lnTo>
                      <a:pt x="225953" y="908050"/>
                    </a:lnTo>
                    <a:lnTo>
                      <a:pt x="210890" y="908050"/>
                    </a:lnTo>
                    <a:lnTo>
                      <a:pt x="210890" y="12700"/>
                    </a:lnTo>
                    <a:lnTo>
                      <a:pt x="225953" y="12700"/>
                    </a:lnTo>
                    <a:lnTo>
                      <a:pt x="225953" y="25400"/>
                    </a:lnTo>
                    <a:lnTo>
                      <a:pt x="15064" y="25400"/>
                    </a:lnTo>
                    <a:close/>
                  </a:path>
                </a:pathLst>
              </a:custGeom>
              <a:solidFill>
                <a:srgbClr val="84B311"/>
              </a:solidFill>
            </p:spPr>
          </p:sp>
        </p:grpSp>
        <p:sp>
          <p:nvSpPr>
            <p:cNvPr name="TextBox 12" id="12"/>
            <p:cNvSpPr txBox="true"/>
            <p:nvPr/>
          </p:nvSpPr>
          <p:spPr>
            <a:xfrm rot="0">
              <a:off x="0" y="82169"/>
              <a:ext cx="1006245"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04</a:t>
              </a:r>
            </a:p>
          </p:txBody>
        </p:sp>
      </p:grpSp>
      <p:grpSp>
        <p:nvGrpSpPr>
          <p:cNvPr name="Group 13" id="13"/>
          <p:cNvGrpSpPr/>
          <p:nvPr/>
        </p:nvGrpSpPr>
        <p:grpSpPr>
          <a:xfrm rot="0">
            <a:off x="734645" y="0"/>
            <a:ext cx="8674914" cy="1633059"/>
            <a:chOff x="0" y="0"/>
            <a:chExt cx="11566552" cy="2177412"/>
          </a:xfrm>
        </p:grpSpPr>
        <p:grpSp>
          <p:nvGrpSpPr>
            <p:cNvPr name="Group 14" id="14"/>
            <p:cNvGrpSpPr/>
            <p:nvPr/>
          </p:nvGrpSpPr>
          <p:grpSpPr>
            <a:xfrm rot="0">
              <a:off x="1245489" y="624365"/>
              <a:ext cx="241017" cy="920750"/>
              <a:chOff x="0" y="0"/>
              <a:chExt cx="241017" cy="920750"/>
            </a:xfrm>
          </p:grpSpPr>
          <p:sp>
            <p:nvSpPr>
              <p:cNvPr name="Freeform 15" id="15"/>
              <p:cNvSpPr/>
              <p:nvPr/>
            </p:nvSpPr>
            <p:spPr>
              <a:xfrm flipH="false" flipV="false" rot="0">
                <a:off x="15064" y="12700"/>
                <a:ext cx="210890" cy="895350"/>
              </a:xfrm>
              <a:custGeom>
                <a:avLst/>
                <a:gdLst/>
                <a:ahLst/>
                <a:cxnLst/>
                <a:rect r="r" b="b" t="t" l="l"/>
                <a:pathLst>
                  <a:path h="895350" w="210890">
                    <a:moveTo>
                      <a:pt x="0" y="0"/>
                    </a:moveTo>
                    <a:lnTo>
                      <a:pt x="210889" y="0"/>
                    </a:lnTo>
                    <a:lnTo>
                      <a:pt x="210889" y="895350"/>
                    </a:lnTo>
                    <a:lnTo>
                      <a:pt x="0" y="895350"/>
                    </a:lnTo>
                    <a:close/>
                  </a:path>
                </a:pathLst>
              </a:custGeom>
              <a:solidFill>
                <a:srgbClr val="84B311"/>
              </a:solidFill>
            </p:spPr>
          </p:sp>
          <p:sp>
            <p:nvSpPr>
              <p:cNvPr name="Freeform 16" id="16"/>
              <p:cNvSpPr/>
              <p:nvPr/>
            </p:nvSpPr>
            <p:spPr>
              <a:xfrm flipH="false" flipV="false" rot="0">
                <a:off x="0" y="0"/>
                <a:ext cx="241017" cy="920750"/>
              </a:xfrm>
              <a:custGeom>
                <a:avLst/>
                <a:gdLst/>
                <a:ahLst/>
                <a:cxnLst/>
                <a:rect r="r" b="b" t="t" l="l"/>
                <a:pathLst>
                  <a:path h="920750" w="241017">
                    <a:moveTo>
                      <a:pt x="15064" y="0"/>
                    </a:moveTo>
                    <a:lnTo>
                      <a:pt x="225953" y="0"/>
                    </a:lnTo>
                    <a:cubicBezTo>
                      <a:pt x="234238" y="0"/>
                      <a:pt x="241017" y="5715"/>
                      <a:pt x="241017" y="12700"/>
                    </a:cubicBezTo>
                    <a:lnTo>
                      <a:pt x="241017" y="908050"/>
                    </a:lnTo>
                    <a:cubicBezTo>
                      <a:pt x="241017" y="915035"/>
                      <a:pt x="234238" y="920750"/>
                      <a:pt x="225953" y="920750"/>
                    </a:cubicBezTo>
                    <a:lnTo>
                      <a:pt x="15064" y="920750"/>
                    </a:lnTo>
                    <a:cubicBezTo>
                      <a:pt x="6779" y="920750"/>
                      <a:pt x="0" y="915035"/>
                      <a:pt x="0" y="908050"/>
                    </a:cubicBezTo>
                    <a:lnTo>
                      <a:pt x="0" y="12700"/>
                    </a:lnTo>
                    <a:cubicBezTo>
                      <a:pt x="0" y="5715"/>
                      <a:pt x="6779" y="0"/>
                      <a:pt x="15064" y="0"/>
                    </a:cubicBezTo>
                    <a:moveTo>
                      <a:pt x="15064" y="25400"/>
                    </a:moveTo>
                    <a:lnTo>
                      <a:pt x="15064" y="12700"/>
                    </a:lnTo>
                    <a:lnTo>
                      <a:pt x="30127" y="12700"/>
                    </a:lnTo>
                    <a:lnTo>
                      <a:pt x="30127" y="908050"/>
                    </a:lnTo>
                    <a:lnTo>
                      <a:pt x="15064" y="908050"/>
                    </a:lnTo>
                    <a:lnTo>
                      <a:pt x="15064" y="895350"/>
                    </a:lnTo>
                    <a:lnTo>
                      <a:pt x="225953" y="895350"/>
                    </a:lnTo>
                    <a:lnTo>
                      <a:pt x="225953" y="908050"/>
                    </a:lnTo>
                    <a:lnTo>
                      <a:pt x="210890" y="908050"/>
                    </a:lnTo>
                    <a:lnTo>
                      <a:pt x="210890" y="12700"/>
                    </a:lnTo>
                    <a:lnTo>
                      <a:pt x="225953" y="12700"/>
                    </a:lnTo>
                    <a:lnTo>
                      <a:pt x="225953" y="25400"/>
                    </a:lnTo>
                    <a:lnTo>
                      <a:pt x="15064" y="25400"/>
                    </a:lnTo>
                    <a:close/>
                  </a:path>
                </a:pathLst>
              </a:custGeom>
              <a:solidFill>
                <a:srgbClr val="84B311"/>
              </a:solidFill>
            </p:spPr>
          </p:sp>
        </p:grpSp>
        <p:sp>
          <p:nvSpPr>
            <p:cNvPr name="TextBox 17" id="17"/>
            <p:cNvSpPr txBox="true"/>
            <p:nvPr/>
          </p:nvSpPr>
          <p:spPr>
            <a:xfrm rot="0">
              <a:off x="0" y="706534"/>
              <a:ext cx="1006245"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04</a:t>
              </a:r>
            </a:p>
          </p:txBody>
        </p:sp>
        <p:sp>
          <p:nvSpPr>
            <p:cNvPr name="TextBox 18" id="18"/>
            <p:cNvSpPr txBox="true"/>
            <p:nvPr/>
          </p:nvSpPr>
          <p:spPr>
            <a:xfrm rot="0">
              <a:off x="1725749" y="85725"/>
              <a:ext cx="9840803"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Đánh giá</a:t>
              </a:r>
              <a:r>
                <a:rPr lang="en-US" sz="4095" spc="36" b="true">
                  <a:solidFill>
                    <a:srgbClr val="02336F"/>
                  </a:solidFill>
                  <a:latin typeface="TT Rounds Condensed Bold"/>
                  <a:ea typeface="TT Rounds Condensed Bold"/>
                  <a:cs typeface="TT Rounds Condensed Bold"/>
                  <a:sym typeface="TT Rounds Condensed Bold"/>
                </a:rPr>
                <a:t> </a:t>
              </a:r>
            </a:p>
            <a:p>
              <a:pPr algn="l">
                <a:lnSpc>
                  <a:spcPts val="3980"/>
                </a:lnSpc>
              </a:pPr>
            </a:p>
          </p:txBody>
        </p:sp>
      </p:grpSp>
      <p:sp>
        <p:nvSpPr>
          <p:cNvPr name="Freeform 19" id="19"/>
          <p:cNvSpPr/>
          <p:nvPr/>
        </p:nvSpPr>
        <p:spPr>
          <a:xfrm flipH="false" flipV="false" rot="0">
            <a:off x="9266948" y="1466343"/>
            <a:ext cx="7410443" cy="8342173"/>
          </a:xfrm>
          <a:custGeom>
            <a:avLst/>
            <a:gdLst/>
            <a:ahLst/>
            <a:cxnLst/>
            <a:rect r="r" b="b" t="t" l="l"/>
            <a:pathLst>
              <a:path h="8342173" w="7410443">
                <a:moveTo>
                  <a:pt x="0" y="0"/>
                </a:moveTo>
                <a:lnTo>
                  <a:pt x="7410443" y="0"/>
                </a:lnTo>
                <a:lnTo>
                  <a:pt x="7410443" y="8342173"/>
                </a:lnTo>
                <a:lnTo>
                  <a:pt x="0" y="8342173"/>
                </a:lnTo>
                <a:lnTo>
                  <a:pt x="0" y="0"/>
                </a:lnTo>
                <a:close/>
              </a:path>
            </a:pathLst>
          </a:custGeom>
          <a:blipFill>
            <a:blip r:embed="rId5"/>
            <a:stretch>
              <a:fillRect l="-77326" t="-17539" r="-67056" b="-2401"/>
            </a:stretch>
          </a:blipFill>
        </p:spPr>
      </p:sp>
      <p:sp>
        <p:nvSpPr>
          <p:cNvPr name="TextBox 20" id="20"/>
          <p:cNvSpPr txBox="true"/>
          <p:nvPr/>
        </p:nvSpPr>
        <p:spPr>
          <a:xfrm rot="0">
            <a:off x="511152" y="2342990"/>
            <a:ext cx="7605961" cy="6512678"/>
          </a:xfrm>
          <a:prstGeom prst="rect">
            <a:avLst/>
          </a:prstGeom>
        </p:spPr>
        <p:txBody>
          <a:bodyPr anchor="t" rtlCol="false" tIns="0" lIns="0" bIns="0" rIns="0">
            <a:spAutoFit/>
          </a:bodyPr>
          <a:lstStyle/>
          <a:p>
            <a:pPr algn="l" marL="668286" indent="-334143" lvl="1">
              <a:lnSpc>
                <a:spcPts val="4333"/>
              </a:lnSpc>
              <a:buFont typeface="Arial"/>
              <a:buChar char="•"/>
            </a:pPr>
            <a:r>
              <a:rPr lang="en-US" sz="3095" spc="27">
                <a:solidFill>
                  <a:srgbClr val="02336F"/>
                </a:solidFill>
                <a:latin typeface="Roboto"/>
                <a:ea typeface="Roboto"/>
                <a:cs typeface="Roboto"/>
                <a:sym typeface="Roboto"/>
              </a:rPr>
              <a:t>Với việc cung cấp dữ liệu tham khảo từ CRAG, Chatbot trả lời tự tin hơn GPT-4o-mini. Tuy không ước lượng được, nhưng có thể thấy các câu trả lời sinh ra từ Chatbot cô đọng, chính xác tập trung vào vấn đề so với câu trả lời từ GPT-4o-mini.</a:t>
            </a:r>
          </a:p>
          <a:p>
            <a:pPr algn="l" marL="668286" indent="-334143" lvl="1">
              <a:lnSpc>
                <a:spcPts val="4333"/>
              </a:lnSpc>
              <a:buFont typeface="Arial"/>
              <a:buChar char="•"/>
            </a:pPr>
            <a:r>
              <a:rPr lang="en-US" sz="3095" spc="27">
                <a:solidFill>
                  <a:srgbClr val="02336F"/>
                </a:solidFill>
                <a:latin typeface="Roboto"/>
                <a:ea typeface="Roboto"/>
                <a:cs typeface="Roboto"/>
                <a:sym typeface="Roboto"/>
              </a:rPr>
              <a:t>Với một số câu hỏi liên quan đến các sự kiện, thông tin mới gần đây trên mạng xã hội, Chatbot vẫn có thể trả lời nhờ việc tra cứu nội dung trên internet.</a:t>
            </a:r>
          </a:p>
          <a:p>
            <a:pPr algn="l">
              <a:lnSpc>
                <a:spcPts val="4333"/>
              </a:lnSpc>
              <a:spcBef>
                <a:spcPct val="0"/>
              </a:spcBef>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47688"/>
            <a:chOff x="0" y="0"/>
            <a:chExt cx="24384000" cy="730250"/>
          </a:xfrm>
        </p:grpSpPr>
        <p:sp>
          <p:nvSpPr>
            <p:cNvPr name="Freeform 3" id="3"/>
            <p:cNvSpPr/>
            <p:nvPr/>
          </p:nvSpPr>
          <p:spPr>
            <a:xfrm flipH="false" flipV="false" rot="0">
              <a:off x="0" y="0"/>
              <a:ext cx="24384000" cy="730250"/>
            </a:xfrm>
            <a:custGeom>
              <a:avLst/>
              <a:gdLst/>
              <a:ahLst/>
              <a:cxnLst/>
              <a:rect r="r" b="b" t="t" l="l"/>
              <a:pathLst>
                <a:path h="730250" w="24384000">
                  <a:moveTo>
                    <a:pt x="0" y="0"/>
                  </a:moveTo>
                  <a:lnTo>
                    <a:pt x="24384000" y="0"/>
                  </a:lnTo>
                  <a:lnTo>
                    <a:pt x="24384000" y="730250"/>
                  </a:lnTo>
                  <a:lnTo>
                    <a:pt x="0" y="730250"/>
                  </a:lnTo>
                  <a:close/>
                </a:path>
              </a:pathLst>
            </a:custGeom>
            <a:solidFill>
              <a:srgbClr val="FFFFFF"/>
            </a:solidFill>
          </p:spPr>
        </p:sp>
        <p:sp>
          <p:nvSpPr>
            <p:cNvPr name="TextBox 4" id="4"/>
            <p:cNvSpPr txBox="true"/>
            <p:nvPr/>
          </p:nvSpPr>
          <p:spPr>
            <a:xfrm>
              <a:off x="0" y="-9525"/>
              <a:ext cx="24384000" cy="739775"/>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sp>
        <p:nvSpPr>
          <p:cNvPr name="TextBox 5" id="5"/>
          <p:cNvSpPr txBox="true"/>
          <p:nvPr/>
        </p:nvSpPr>
        <p:spPr>
          <a:xfrm rot="0">
            <a:off x="1575856" y="3670906"/>
            <a:ext cx="15136289" cy="2499360"/>
          </a:xfrm>
          <a:prstGeom prst="rect">
            <a:avLst/>
          </a:prstGeom>
        </p:spPr>
        <p:txBody>
          <a:bodyPr anchor="t" rtlCol="false" tIns="0" lIns="0" bIns="0" rIns="0">
            <a:spAutoFit/>
          </a:bodyPr>
          <a:lstStyle/>
          <a:p>
            <a:pPr algn="ctr">
              <a:lnSpc>
                <a:spcPts val="9720"/>
              </a:lnSpc>
            </a:pPr>
            <a:r>
              <a:rPr lang="en-US" b="true" sz="9000" spc="81">
                <a:solidFill>
                  <a:srgbClr val="02336F"/>
                </a:solidFill>
                <a:latin typeface="TT Rounds Condensed Bold"/>
                <a:ea typeface="TT Rounds Condensed Bold"/>
                <a:cs typeface="TT Rounds Condensed Bold"/>
                <a:sym typeface="TT Rounds Condensed Bold"/>
              </a:rPr>
              <a:t>5</a:t>
            </a:r>
          </a:p>
          <a:p>
            <a:pPr algn="ctr">
              <a:lnSpc>
                <a:spcPts val="9720"/>
              </a:lnSpc>
            </a:pPr>
            <a:r>
              <a:rPr lang="en-US" b="true" sz="9000" spc="84">
                <a:solidFill>
                  <a:srgbClr val="02336F"/>
                </a:solidFill>
                <a:latin typeface="TT Rounds Condensed Bold"/>
                <a:ea typeface="TT Rounds Condensed Bold"/>
                <a:cs typeface="TT Rounds Condensed Bold"/>
                <a:sym typeface="TT Rounds Condensed Bold"/>
              </a:rPr>
              <a:t>Kết luận và hướng phát triển</a:t>
            </a:r>
          </a:p>
        </p:txBody>
      </p:sp>
      <p:grpSp>
        <p:nvGrpSpPr>
          <p:cNvPr name="Group 6" id="6"/>
          <p:cNvGrpSpPr/>
          <p:nvPr/>
        </p:nvGrpSpPr>
        <p:grpSpPr>
          <a:xfrm rot="0">
            <a:off x="208409" y="187755"/>
            <a:ext cx="6161514" cy="1103591"/>
            <a:chOff x="0" y="0"/>
            <a:chExt cx="8215352" cy="1471455"/>
          </a:xfrm>
        </p:grpSpPr>
        <p:sp>
          <p:nvSpPr>
            <p:cNvPr name="Freeform 7" id="7"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8" id="8"/>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sp>
          <p:nvSpPr>
            <p:cNvPr name="TextBox 9" id="9"/>
            <p:cNvSpPr txBox="true"/>
            <p:nvPr/>
          </p:nvSpPr>
          <p:spPr>
            <a:xfrm rot="0">
              <a:off x="3589059" y="313755"/>
              <a:ext cx="4626293" cy="805845"/>
            </a:xfrm>
            <a:prstGeom prst="rect">
              <a:avLst/>
            </a:prstGeom>
          </p:spPr>
          <p:txBody>
            <a:bodyPr anchor="t" rtlCol="false" tIns="0" lIns="0" bIns="0" rIns="0">
              <a:spAutoFit/>
            </a:bodyPr>
            <a:lstStyle/>
            <a:p>
              <a:pPr algn="ctr">
                <a:lnSpc>
                  <a:spcPts val="2816"/>
                </a:lnSpc>
              </a:pPr>
              <a:r>
                <a:rPr lang="en-US" sz="2011" b="true">
                  <a:solidFill>
                    <a:srgbClr val="84B311"/>
                  </a:solidFill>
                  <a:latin typeface="Montserrat Bold"/>
                  <a:ea typeface="Montserrat Bold"/>
                  <a:cs typeface="Montserrat Bold"/>
                  <a:sym typeface="Montserrat Bold"/>
                </a:rPr>
                <a:t>VIỆN TRÍ TUỆ NHÂN TẠO</a:t>
              </a:r>
            </a:p>
            <a:p>
              <a:pPr algn="ctr">
                <a:lnSpc>
                  <a:spcPts val="2140"/>
                </a:lnSpc>
              </a:pPr>
              <a:r>
                <a:rPr lang="en-US" sz="1528" b="true">
                  <a:solidFill>
                    <a:srgbClr val="263F6C"/>
                  </a:solidFill>
                  <a:latin typeface="Montserrat Bold"/>
                  <a:ea typeface="Montserrat Bold"/>
                  <a:cs typeface="Montserrat Bold"/>
                  <a:sym typeface="Montserrat Bold"/>
                </a:rPr>
                <a:t>TRƯỜNG ĐẠI HỌC CÔNG NGHỆ</a:t>
              </a:r>
            </a:p>
          </p:txBody>
        </p:sp>
      </p:gr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grpSp>
        <p:nvGrpSpPr>
          <p:cNvPr name="Group 8" id="8"/>
          <p:cNvGrpSpPr/>
          <p:nvPr/>
        </p:nvGrpSpPr>
        <p:grpSpPr>
          <a:xfrm rot="0">
            <a:off x="734645" y="0"/>
            <a:ext cx="7313776" cy="1633059"/>
            <a:chOff x="0" y="0"/>
            <a:chExt cx="9751702" cy="2177412"/>
          </a:xfrm>
        </p:grpSpPr>
        <p:grpSp>
          <p:nvGrpSpPr>
            <p:cNvPr name="Group 9" id="9"/>
            <p:cNvGrpSpPr/>
            <p:nvPr/>
          </p:nvGrpSpPr>
          <p:grpSpPr>
            <a:xfrm rot="0">
              <a:off x="1050065" y="624365"/>
              <a:ext cx="203200" cy="920750"/>
              <a:chOff x="0" y="0"/>
              <a:chExt cx="203200" cy="920750"/>
            </a:xfrm>
          </p:grpSpPr>
          <p:sp>
            <p:nvSpPr>
              <p:cNvPr name="Freeform 10" id="10"/>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11" id="11"/>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12" id="12"/>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05</a:t>
              </a:r>
            </a:p>
          </p:txBody>
        </p:sp>
        <p:sp>
          <p:nvSpPr>
            <p:cNvPr name="TextBox 13" id="13"/>
            <p:cNvSpPr txBox="true"/>
            <p:nvPr/>
          </p:nvSpPr>
          <p:spPr>
            <a:xfrm rot="0">
              <a:off x="1454970" y="85725"/>
              <a:ext cx="8296731"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Kết luận</a:t>
              </a:r>
            </a:p>
            <a:p>
              <a:pPr algn="l">
                <a:lnSpc>
                  <a:spcPts val="3980"/>
                </a:lnSpc>
              </a:pPr>
            </a:p>
          </p:txBody>
        </p:sp>
      </p:grpSp>
      <p:sp>
        <p:nvSpPr>
          <p:cNvPr name="TextBox 14" id="14"/>
          <p:cNvSpPr txBox="true"/>
          <p:nvPr/>
        </p:nvSpPr>
        <p:spPr>
          <a:xfrm rot="0">
            <a:off x="734645" y="2014171"/>
            <a:ext cx="17127702" cy="1313299"/>
          </a:xfrm>
          <a:prstGeom prst="rect">
            <a:avLst/>
          </a:prstGeom>
        </p:spPr>
        <p:txBody>
          <a:bodyPr anchor="t" rtlCol="false" tIns="0" lIns="0" bIns="0" rIns="0">
            <a:spAutoFit/>
          </a:bodyPr>
          <a:lstStyle/>
          <a:p>
            <a:pPr algn="l">
              <a:lnSpc>
                <a:spcPts val="5313"/>
              </a:lnSpc>
              <a:spcBef>
                <a:spcPct val="0"/>
              </a:spcBef>
            </a:pPr>
            <a:r>
              <a:rPr lang="en-US" sz="3795" spc="34">
                <a:solidFill>
                  <a:srgbClr val="02336F"/>
                </a:solidFill>
                <a:latin typeface="Roboto"/>
                <a:ea typeface="Roboto"/>
                <a:cs typeface="Roboto"/>
                <a:sym typeface="Roboto"/>
              </a:rPr>
              <a:t>Sau khi thực hiện dự án này nhóm chúng em đã thu được một số kết quả bao gồm: </a:t>
            </a:r>
          </a:p>
        </p:txBody>
      </p:sp>
      <p:sp>
        <p:nvSpPr>
          <p:cNvPr name="TextBox 15" id="15"/>
          <p:cNvSpPr txBox="true"/>
          <p:nvPr/>
        </p:nvSpPr>
        <p:spPr>
          <a:xfrm rot="0">
            <a:off x="335239" y="3944501"/>
            <a:ext cx="17259300" cy="5313799"/>
          </a:xfrm>
          <a:prstGeom prst="rect">
            <a:avLst/>
          </a:prstGeom>
        </p:spPr>
        <p:txBody>
          <a:bodyPr anchor="t" rtlCol="false" tIns="0" lIns="0" bIns="0" rIns="0">
            <a:spAutoFit/>
          </a:bodyPr>
          <a:lstStyle/>
          <a:p>
            <a:pPr algn="just" marL="819412" indent="-409706" lvl="1">
              <a:lnSpc>
                <a:spcPts val="5313"/>
              </a:lnSpc>
              <a:spcBef>
                <a:spcPct val="0"/>
              </a:spcBef>
              <a:buFont typeface="Arial"/>
              <a:buChar char="•"/>
            </a:pPr>
            <a:r>
              <a:rPr lang="en-US" sz="3795" spc="34">
                <a:solidFill>
                  <a:srgbClr val="02336F"/>
                </a:solidFill>
                <a:latin typeface="Roboto"/>
                <a:ea typeface="Roboto"/>
                <a:cs typeface="Roboto"/>
                <a:sym typeface="Roboto"/>
              </a:rPr>
              <a:t>Nắm bắt được các kiến thức cơ bản và tổng quan về lịch sử, định nghĩa, và các mô hình LLM, đặc biệt là ứng dụng của LLM trong chatb</a:t>
            </a:r>
            <a:r>
              <a:rPr lang="en-US" sz="3795" spc="34">
                <a:solidFill>
                  <a:srgbClr val="02336F"/>
                </a:solidFill>
                <a:latin typeface="Roboto"/>
                <a:ea typeface="Roboto"/>
                <a:cs typeface="Roboto"/>
                <a:sym typeface="Roboto"/>
              </a:rPr>
              <a:t>ot.</a:t>
            </a:r>
          </a:p>
          <a:p>
            <a:pPr algn="just" marL="819412" indent="-409706" lvl="1">
              <a:lnSpc>
                <a:spcPts val="5313"/>
              </a:lnSpc>
              <a:spcBef>
                <a:spcPct val="0"/>
              </a:spcBef>
              <a:buFont typeface="Arial"/>
              <a:buChar char="•"/>
            </a:pPr>
            <a:r>
              <a:rPr lang="en-US" sz="3795" spc="34">
                <a:solidFill>
                  <a:srgbClr val="02336F"/>
                </a:solidFill>
                <a:latin typeface="Roboto"/>
                <a:ea typeface="Roboto"/>
                <a:cs typeface="Roboto"/>
                <a:sym typeface="Roboto"/>
              </a:rPr>
              <a:t>Hiểu rõ về hiện tượng ảo giác trong các mô hình LLM và ứng dụng kỹ thuật CRAG để giảm thiểu các vấn đề này.</a:t>
            </a:r>
          </a:p>
          <a:p>
            <a:pPr algn="just" marL="819412" indent="-409706" lvl="1">
              <a:lnSpc>
                <a:spcPts val="5313"/>
              </a:lnSpc>
              <a:spcBef>
                <a:spcPct val="0"/>
              </a:spcBef>
              <a:buFont typeface="Arial"/>
              <a:buChar char="•"/>
            </a:pPr>
            <a:r>
              <a:rPr lang="en-US" sz="3795" spc="34">
                <a:solidFill>
                  <a:srgbClr val="02336F"/>
                </a:solidFill>
                <a:latin typeface="Roboto"/>
                <a:ea typeface="Roboto"/>
                <a:cs typeface="Roboto"/>
                <a:sym typeface="Roboto"/>
              </a:rPr>
              <a:t>Áp dụng thành công LangChain và Elasticsearch để phát triển ứng dụng chatbot có khả năng tìm kiếm và trả lời chính xác dựa trên nguồn dữ liệu lớn.</a:t>
            </a:r>
          </a:p>
          <a:p>
            <a:pPr algn="just">
              <a:lnSpc>
                <a:spcPts val="5313"/>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3"/>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4"/>
              <a:stretch>
                <a:fillRect l="0" t="0" r="0" b="0"/>
              </a:stretch>
            </a:blipFill>
          </p:spPr>
        </p:sp>
      </p:grpSp>
      <p:grpSp>
        <p:nvGrpSpPr>
          <p:cNvPr name="Group 8" id="8"/>
          <p:cNvGrpSpPr/>
          <p:nvPr/>
        </p:nvGrpSpPr>
        <p:grpSpPr>
          <a:xfrm rot="0">
            <a:off x="734645" y="0"/>
            <a:ext cx="7313776" cy="1633059"/>
            <a:chOff x="0" y="0"/>
            <a:chExt cx="9751702" cy="2177412"/>
          </a:xfrm>
        </p:grpSpPr>
        <p:grpSp>
          <p:nvGrpSpPr>
            <p:cNvPr name="Group 9" id="9"/>
            <p:cNvGrpSpPr/>
            <p:nvPr/>
          </p:nvGrpSpPr>
          <p:grpSpPr>
            <a:xfrm rot="0">
              <a:off x="1050065" y="624365"/>
              <a:ext cx="203200" cy="920750"/>
              <a:chOff x="0" y="0"/>
              <a:chExt cx="203200" cy="920750"/>
            </a:xfrm>
          </p:grpSpPr>
          <p:sp>
            <p:nvSpPr>
              <p:cNvPr name="Freeform 10" id="10"/>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11" id="11"/>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12" id="12"/>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05</a:t>
              </a:r>
            </a:p>
          </p:txBody>
        </p:sp>
        <p:sp>
          <p:nvSpPr>
            <p:cNvPr name="TextBox 13" id="13"/>
            <p:cNvSpPr txBox="true"/>
            <p:nvPr/>
          </p:nvSpPr>
          <p:spPr>
            <a:xfrm rot="0">
              <a:off x="1454970" y="85725"/>
              <a:ext cx="8296731"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Kết luận</a:t>
              </a:r>
            </a:p>
            <a:p>
              <a:pPr algn="l">
                <a:lnSpc>
                  <a:spcPts val="3980"/>
                </a:lnSpc>
              </a:pPr>
            </a:p>
          </p:txBody>
        </p:sp>
      </p:grpSp>
      <p:sp>
        <p:nvSpPr>
          <p:cNvPr name="TextBox 14" id="14"/>
          <p:cNvSpPr txBox="true"/>
          <p:nvPr/>
        </p:nvSpPr>
        <p:spPr>
          <a:xfrm rot="0">
            <a:off x="1028700" y="2488911"/>
            <a:ext cx="13275826" cy="646549"/>
          </a:xfrm>
          <a:prstGeom prst="rect">
            <a:avLst/>
          </a:prstGeom>
        </p:spPr>
        <p:txBody>
          <a:bodyPr anchor="t" rtlCol="false" tIns="0" lIns="0" bIns="0" rIns="0">
            <a:spAutoFit/>
          </a:bodyPr>
          <a:lstStyle/>
          <a:p>
            <a:pPr algn="l">
              <a:lnSpc>
                <a:spcPts val="5313"/>
              </a:lnSpc>
              <a:spcBef>
                <a:spcPct val="0"/>
              </a:spcBef>
            </a:pPr>
            <a:r>
              <a:rPr lang="en-US" sz="3795" spc="34">
                <a:solidFill>
                  <a:srgbClr val="02336F"/>
                </a:solidFill>
                <a:latin typeface="Roboto"/>
                <a:ea typeface="Roboto"/>
                <a:cs typeface="Roboto"/>
                <a:sym typeface="Roboto"/>
              </a:rPr>
              <a:t>Mặc dù vậy, dự án vẫn còn một số thách thức cần khắc phục:</a:t>
            </a:r>
          </a:p>
        </p:txBody>
      </p:sp>
      <p:sp>
        <p:nvSpPr>
          <p:cNvPr name="TextBox 15" id="15"/>
          <p:cNvSpPr txBox="true"/>
          <p:nvPr/>
        </p:nvSpPr>
        <p:spPr>
          <a:xfrm rot="0">
            <a:off x="673382" y="3991312"/>
            <a:ext cx="16941237" cy="3313549"/>
          </a:xfrm>
          <a:prstGeom prst="rect">
            <a:avLst/>
          </a:prstGeom>
        </p:spPr>
        <p:txBody>
          <a:bodyPr anchor="t" rtlCol="false" tIns="0" lIns="0" bIns="0" rIns="0">
            <a:spAutoFit/>
          </a:bodyPr>
          <a:lstStyle/>
          <a:p>
            <a:pPr algn="l" marL="819412" indent="-409706" lvl="1">
              <a:lnSpc>
                <a:spcPts val="5313"/>
              </a:lnSpc>
              <a:spcBef>
                <a:spcPct val="0"/>
              </a:spcBef>
              <a:buFont typeface="Arial"/>
              <a:buChar char="•"/>
            </a:pPr>
            <a:r>
              <a:rPr lang="en-US" sz="3795" spc="34">
                <a:solidFill>
                  <a:srgbClr val="02336F"/>
                </a:solidFill>
                <a:latin typeface="Roboto"/>
                <a:ea typeface="Roboto"/>
                <a:cs typeface="Roboto"/>
                <a:sym typeface="Roboto"/>
              </a:rPr>
              <a:t>Chương trình hiện tại chỉ hỗ trợ một l</a:t>
            </a:r>
            <a:r>
              <a:rPr lang="en-US" sz="3795" spc="34">
                <a:solidFill>
                  <a:srgbClr val="02336F"/>
                </a:solidFill>
                <a:latin typeface="Roboto"/>
                <a:ea typeface="Roboto"/>
                <a:cs typeface="Roboto"/>
                <a:sym typeface="Roboto"/>
              </a:rPr>
              <a:t>oại dữ liệu nhất định, chưa thể mở rộng để hỗ trợ nhiều loại dữ liệu khác nhau.</a:t>
            </a:r>
          </a:p>
          <a:p>
            <a:pPr algn="l" marL="819412" indent="-409706" lvl="1">
              <a:lnSpc>
                <a:spcPts val="5313"/>
              </a:lnSpc>
              <a:spcBef>
                <a:spcPct val="0"/>
              </a:spcBef>
              <a:buFont typeface="Arial"/>
              <a:buChar char="•"/>
            </a:pPr>
            <a:r>
              <a:rPr lang="en-US" sz="3795" spc="34">
                <a:solidFill>
                  <a:srgbClr val="02336F"/>
                </a:solidFill>
                <a:latin typeface="Roboto"/>
                <a:ea typeface="Roboto"/>
                <a:cs typeface="Roboto"/>
                <a:sym typeface="Roboto"/>
              </a:rPr>
              <a:t>Khả năng mở rộng và ứng dụng chatbot vào các lĩnh vực khác còn chưa được tối ưu hoàn toàn.</a:t>
            </a:r>
          </a:p>
          <a:p>
            <a:pPr algn="l">
              <a:lnSpc>
                <a:spcPts val="5313"/>
              </a:lnSpc>
              <a:spcBef>
                <a:spcPct val="0"/>
              </a:spcBef>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15492434" y="293548"/>
            <a:ext cx="2369914" cy="1103591"/>
            <a:chOff x="0" y="0"/>
            <a:chExt cx="3159885" cy="1471455"/>
          </a:xfrm>
        </p:grpSpPr>
        <p:sp>
          <p:nvSpPr>
            <p:cNvPr name="Freeform 6" id="6"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3"/>
              <a:stretch>
                <a:fillRect l="0" t="0" r="0" b="0"/>
              </a:stretch>
            </a:blipFill>
          </p:spPr>
        </p:sp>
        <p:sp>
          <p:nvSpPr>
            <p:cNvPr name="Freeform 7" id="7"/>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4"/>
              <a:stretch>
                <a:fillRect l="0" t="0" r="0" b="0"/>
              </a:stretch>
            </a:blipFill>
          </p:spPr>
        </p:sp>
      </p:grpSp>
      <p:grpSp>
        <p:nvGrpSpPr>
          <p:cNvPr name="Group 8" id="8"/>
          <p:cNvGrpSpPr/>
          <p:nvPr/>
        </p:nvGrpSpPr>
        <p:grpSpPr>
          <a:xfrm rot="0">
            <a:off x="734645" y="0"/>
            <a:ext cx="9276956" cy="1633059"/>
            <a:chOff x="0" y="0"/>
            <a:chExt cx="12369274" cy="2177412"/>
          </a:xfrm>
        </p:grpSpPr>
        <p:grpSp>
          <p:nvGrpSpPr>
            <p:cNvPr name="Group 9" id="9"/>
            <p:cNvGrpSpPr/>
            <p:nvPr/>
          </p:nvGrpSpPr>
          <p:grpSpPr>
            <a:xfrm rot="0">
              <a:off x="1331926" y="624365"/>
              <a:ext cx="257743" cy="920750"/>
              <a:chOff x="0" y="0"/>
              <a:chExt cx="257743" cy="920750"/>
            </a:xfrm>
          </p:grpSpPr>
          <p:sp>
            <p:nvSpPr>
              <p:cNvPr name="Freeform 10" id="10"/>
              <p:cNvSpPr/>
              <p:nvPr/>
            </p:nvSpPr>
            <p:spPr>
              <a:xfrm flipH="false" flipV="false" rot="0">
                <a:off x="16109" y="12700"/>
                <a:ext cx="225525" cy="895350"/>
              </a:xfrm>
              <a:custGeom>
                <a:avLst/>
                <a:gdLst/>
                <a:ahLst/>
                <a:cxnLst/>
                <a:rect r="r" b="b" t="t" l="l"/>
                <a:pathLst>
                  <a:path h="895350" w="225525">
                    <a:moveTo>
                      <a:pt x="0" y="0"/>
                    </a:moveTo>
                    <a:lnTo>
                      <a:pt x="225525" y="0"/>
                    </a:lnTo>
                    <a:lnTo>
                      <a:pt x="225525" y="895350"/>
                    </a:lnTo>
                    <a:lnTo>
                      <a:pt x="0" y="895350"/>
                    </a:lnTo>
                    <a:close/>
                  </a:path>
                </a:pathLst>
              </a:custGeom>
              <a:solidFill>
                <a:srgbClr val="84B311"/>
              </a:solidFill>
            </p:spPr>
          </p:sp>
          <p:sp>
            <p:nvSpPr>
              <p:cNvPr name="Freeform 11" id="11"/>
              <p:cNvSpPr/>
              <p:nvPr/>
            </p:nvSpPr>
            <p:spPr>
              <a:xfrm flipH="false" flipV="false" rot="0">
                <a:off x="0" y="0"/>
                <a:ext cx="257743" cy="920750"/>
              </a:xfrm>
              <a:custGeom>
                <a:avLst/>
                <a:gdLst/>
                <a:ahLst/>
                <a:cxnLst/>
                <a:rect r="r" b="b" t="t" l="l"/>
                <a:pathLst>
                  <a:path h="920750" w="257743">
                    <a:moveTo>
                      <a:pt x="16109" y="0"/>
                    </a:moveTo>
                    <a:lnTo>
                      <a:pt x="241634" y="0"/>
                    </a:lnTo>
                    <a:cubicBezTo>
                      <a:pt x="250494" y="0"/>
                      <a:pt x="257743" y="5715"/>
                      <a:pt x="257743" y="12700"/>
                    </a:cubicBezTo>
                    <a:lnTo>
                      <a:pt x="257743" y="908050"/>
                    </a:lnTo>
                    <a:cubicBezTo>
                      <a:pt x="257743" y="915035"/>
                      <a:pt x="250494" y="920750"/>
                      <a:pt x="241634" y="920750"/>
                    </a:cubicBezTo>
                    <a:lnTo>
                      <a:pt x="16109" y="920750"/>
                    </a:lnTo>
                    <a:cubicBezTo>
                      <a:pt x="7249" y="920750"/>
                      <a:pt x="0" y="915035"/>
                      <a:pt x="0" y="908050"/>
                    </a:cubicBezTo>
                    <a:lnTo>
                      <a:pt x="0" y="12700"/>
                    </a:lnTo>
                    <a:cubicBezTo>
                      <a:pt x="0" y="5715"/>
                      <a:pt x="7249" y="0"/>
                      <a:pt x="16109" y="0"/>
                    </a:cubicBezTo>
                    <a:moveTo>
                      <a:pt x="16109" y="25400"/>
                    </a:moveTo>
                    <a:lnTo>
                      <a:pt x="16109" y="12700"/>
                    </a:lnTo>
                    <a:lnTo>
                      <a:pt x="32218" y="12700"/>
                    </a:lnTo>
                    <a:lnTo>
                      <a:pt x="32218" y="908050"/>
                    </a:lnTo>
                    <a:lnTo>
                      <a:pt x="16109" y="908050"/>
                    </a:lnTo>
                    <a:lnTo>
                      <a:pt x="16109" y="895350"/>
                    </a:lnTo>
                    <a:lnTo>
                      <a:pt x="241634" y="895350"/>
                    </a:lnTo>
                    <a:lnTo>
                      <a:pt x="241634" y="908050"/>
                    </a:lnTo>
                    <a:lnTo>
                      <a:pt x="225525" y="908050"/>
                    </a:lnTo>
                    <a:lnTo>
                      <a:pt x="225525" y="12700"/>
                    </a:lnTo>
                    <a:lnTo>
                      <a:pt x="241634" y="12700"/>
                    </a:lnTo>
                    <a:lnTo>
                      <a:pt x="241634" y="25400"/>
                    </a:lnTo>
                    <a:lnTo>
                      <a:pt x="16109" y="25400"/>
                    </a:lnTo>
                    <a:close/>
                  </a:path>
                </a:pathLst>
              </a:custGeom>
              <a:solidFill>
                <a:srgbClr val="84B311"/>
              </a:solidFill>
            </p:spPr>
          </p:sp>
        </p:grpSp>
        <p:sp>
          <p:nvSpPr>
            <p:cNvPr name="TextBox 12" id="12"/>
            <p:cNvSpPr txBox="true"/>
            <p:nvPr/>
          </p:nvSpPr>
          <p:spPr>
            <a:xfrm rot="0">
              <a:off x="0" y="706534"/>
              <a:ext cx="1076079"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05</a:t>
              </a:r>
            </a:p>
          </p:txBody>
        </p:sp>
        <p:sp>
          <p:nvSpPr>
            <p:cNvPr name="TextBox 13" id="13"/>
            <p:cNvSpPr txBox="true"/>
            <p:nvPr/>
          </p:nvSpPr>
          <p:spPr>
            <a:xfrm rot="0">
              <a:off x="1845516" y="85725"/>
              <a:ext cx="10523758"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Hướng phát triển</a:t>
              </a:r>
            </a:p>
            <a:p>
              <a:pPr algn="l">
                <a:lnSpc>
                  <a:spcPts val="3980"/>
                </a:lnSpc>
              </a:pPr>
            </a:p>
          </p:txBody>
        </p:sp>
      </p:grpSp>
      <p:sp>
        <p:nvSpPr>
          <p:cNvPr name="TextBox 14" id="14"/>
          <p:cNvSpPr txBox="true"/>
          <p:nvPr/>
        </p:nvSpPr>
        <p:spPr>
          <a:xfrm rot="0">
            <a:off x="734645" y="1727460"/>
            <a:ext cx="16859894" cy="2156080"/>
          </a:xfrm>
          <a:prstGeom prst="rect">
            <a:avLst/>
          </a:prstGeom>
        </p:spPr>
        <p:txBody>
          <a:bodyPr anchor="t" rtlCol="false" tIns="0" lIns="0" bIns="0" rIns="0">
            <a:spAutoFit/>
          </a:bodyPr>
          <a:lstStyle/>
          <a:p>
            <a:pPr algn="l">
              <a:lnSpc>
                <a:spcPts val="5807"/>
              </a:lnSpc>
            </a:pPr>
            <a:r>
              <a:rPr lang="en-US" sz="3299" spc="29">
                <a:solidFill>
                  <a:srgbClr val="02336F"/>
                </a:solidFill>
                <a:latin typeface="Roboto"/>
                <a:ea typeface="Roboto"/>
                <a:cs typeface="Roboto"/>
                <a:sym typeface="Roboto"/>
              </a:rPr>
              <a:t>Trong tương lai, nhóm chúng em sẽ tiếp tục cải tiến và mở rộng ứng dụng chatbot bằng các hướng phát triển sau:</a:t>
            </a:r>
          </a:p>
          <a:p>
            <a:pPr algn="l">
              <a:lnSpc>
                <a:spcPts val="5807"/>
              </a:lnSpc>
            </a:pPr>
          </a:p>
        </p:txBody>
      </p:sp>
      <p:sp>
        <p:nvSpPr>
          <p:cNvPr name="TextBox 15" id="15"/>
          <p:cNvSpPr txBox="true"/>
          <p:nvPr/>
        </p:nvSpPr>
        <p:spPr>
          <a:xfrm rot="0">
            <a:off x="175986" y="3461956"/>
            <a:ext cx="17418553" cy="6556630"/>
          </a:xfrm>
          <a:prstGeom prst="rect">
            <a:avLst/>
          </a:prstGeom>
        </p:spPr>
        <p:txBody>
          <a:bodyPr anchor="t" rtlCol="false" tIns="0" lIns="0" bIns="0" rIns="0">
            <a:spAutoFit/>
          </a:bodyPr>
          <a:lstStyle/>
          <a:p>
            <a:pPr algn="l" marL="712468" indent="-356234" lvl="1">
              <a:lnSpc>
                <a:spcPts val="5807"/>
              </a:lnSpc>
              <a:buFont typeface="Arial"/>
              <a:buChar char="•"/>
            </a:pPr>
            <a:r>
              <a:rPr lang="en-US" sz="3299" spc="29">
                <a:solidFill>
                  <a:srgbClr val="02336F"/>
                </a:solidFill>
                <a:latin typeface="Roboto"/>
                <a:ea typeface="Roboto"/>
                <a:cs typeface="Roboto"/>
                <a:sym typeface="Roboto"/>
              </a:rPr>
              <a:t>Áp dụng kiến thức về LLM, kỹ thuật CRAG, LangChain và Elasticsearch để cải tiến khả năng phân tích và xử lý dữ liệu, mở rộng hỗ trợ cho nhiều loại dữ liệu khác nhau.</a:t>
            </a:r>
          </a:p>
          <a:p>
            <a:pPr algn="l" marL="712468" indent="-356234" lvl="1">
              <a:lnSpc>
                <a:spcPts val="5807"/>
              </a:lnSpc>
              <a:buFont typeface="Arial"/>
              <a:buChar char="•"/>
            </a:pPr>
            <a:r>
              <a:rPr lang="en-US" sz="3299" spc="29">
                <a:solidFill>
                  <a:srgbClr val="02336F"/>
                </a:solidFill>
                <a:latin typeface="Roboto"/>
                <a:ea typeface="Roboto"/>
                <a:cs typeface="Roboto"/>
                <a:sym typeface="Roboto"/>
              </a:rPr>
              <a:t>Phát triển khả năng mở rộng của chatbot để có thể ứng dụng vào nhiều lĩnh vực khác nhau như y tế, giáo dục, hỗ trợ khách hàng, và nhiều ngành nghề khác.</a:t>
            </a:r>
          </a:p>
          <a:p>
            <a:pPr algn="l" marL="712468" indent="-356234" lvl="1">
              <a:lnSpc>
                <a:spcPts val="5807"/>
              </a:lnSpc>
              <a:buFont typeface="Arial"/>
              <a:buChar char="•"/>
            </a:pPr>
            <a:r>
              <a:rPr lang="en-US" sz="3299" spc="29">
                <a:solidFill>
                  <a:srgbClr val="02336F"/>
                </a:solidFill>
                <a:latin typeface="Roboto"/>
                <a:ea typeface="Roboto"/>
                <a:cs typeface="Roboto"/>
                <a:sym typeface="Roboto"/>
              </a:rPr>
              <a:t>Tích hợp các tính năng mới như học máy (Machine Learning) để giúp chatbot hiểu và học từ các cuộc trò chuyện, cải thiện độ chính xác và sự tương tác với người dùng.</a:t>
            </a:r>
          </a:p>
          <a:p>
            <a:pPr algn="l" marL="712468" indent="-356234" lvl="1">
              <a:lnSpc>
                <a:spcPts val="5807"/>
              </a:lnSpc>
              <a:buFont typeface="Arial"/>
              <a:buChar char="•"/>
            </a:pPr>
            <a:r>
              <a:rPr lang="en-US" sz="3299" spc="29">
                <a:solidFill>
                  <a:srgbClr val="02336F"/>
                </a:solidFill>
                <a:latin typeface="Roboto"/>
                <a:ea typeface="Roboto"/>
                <a:cs typeface="Roboto"/>
                <a:sym typeface="Roboto"/>
              </a:rPr>
              <a:t>Đẩy mạnh việc tối ưu hóa hiệu suất tìm kiếm và phản hồi, đặc biệt khi làm việc với lượng dữ liệu lớn, để đảm bảo chatbot luôn phản hồi nhanh chóng và chính xác.</a:t>
            </a:r>
          </a:p>
          <a:p>
            <a:pPr algn="l">
              <a:lnSpc>
                <a:spcPts val="5807"/>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sp>
        <p:nvSpPr>
          <p:cNvPr name="TextBox 5" id="5"/>
          <p:cNvSpPr txBox="true"/>
          <p:nvPr/>
        </p:nvSpPr>
        <p:spPr>
          <a:xfrm rot="0">
            <a:off x="2377440" y="3941445"/>
            <a:ext cx="13533120" cy="2499360"/>
          </a:xfrm>
          <a:prstGeom prst="rect">
            <a:avLst/>
          </a:prstGeom>
        </p:spPr>
        <p:txBody>
          <a:bodyPr anchor="t" rtlCol="false" tIns="0" lIns="0" bIns="0" rIns="0">
            <a:spAutoFit/>
          </a:bodyPr>
          <a:lstStyle/>
          <a:p>
            <a:pPr algn="ctr">
              <a:lnSpc>
                <a:spcPts val="9720"/>
              </a:lnSpc>
            </a:pPr>
            <a:r>
              <a:rPr lang="en-US" b="true" sz="9000" spc="84">
                <a:solidFill>
                  <a:srgbClr val="02336F"/>
                </a:solidFill>
                <a:latin typeface="Asap Bold"/>
                <a:ea typeface="Asap Bold"/>
                <a:cs typeface="Asap Bold"/>
                <a:sym typeface="Asap Bold"/>
              </a:rPr>
              <a:t>Cảm ơn thầy cô và các bạn đã lắng nghe!</a:t>
            </a:r>
          </a:p>
        </p:txBody>
      </p:sp>
      <p:grpSp>
        <p:nvGrpSpPr>
          <p:cNvPr name="Group 6" id="6"/>
          <p:cNvGrpSpPr/>
          <p:nvPr/>
        </p:nvGrpSpPr>
        <p:grpSpPr>
          <a:xfrm rot="0">
            <a:off x="208409" y="187755"/>
            <a:ext cx="2369914" cy="1103591"/>
            <a:chOff x="0" y="0"/>
            <a:chExt cx="3159885" cy="1471455"/>
          </a:xfrm>
        </p:grpSpPr>
        <p:sp>
          <p:nvSpPr>
            <p:cNvPr name="Freeform 7" id="7"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8" id="8"/>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TextBox 9" id="9"/>
          <p:cNvSpPr txBox="true"/>
          <p:nvPr/>
        </p:nvSpPr>
        <p:spPr>
          <a:xfrm rot="0">
            <a:off x="2900204" y="413547"/>
            <a:ext cx="3469720" cy="613908"/>
          </a:xfrm>
          <a:prstGeom prst="rect">
            <a:avLst/>
          </a:prstGeom>
        </p:spPr>
        <p:txBody>
          <a:bodyPr anchor="t" rtlCol="false" tIns="0" lIns="0" bIns="0" rIns="0">
            <a:spAutoFit/>
          </a:bodyPr>
          <a:lstStyle/>
          <a:p>
            <a:pPr algn="ctr">
              <a:lnSpc>
                <a:spcPts val="2816"/>
              </a:lnSpc>
            </a:pPr>
            <a:r>
              <a:rPr lang="en-US" sz="2011" b="true">
                <a:solidFill>
                  <a:srgbClr val="84B311"/>
                </a:solidFill>
                <a:latin typeface="Montserrat Bold"/>
                <a:ea typeface="Montserrat Bold"/>
                <a:cs typeface="Montserrat Bold"/>
                <a:sym typeface="Montserrat Bold"/>
              </a:rPr>
              <a:t>VIỆN TRÍ TUỆ NHÂN TẠO</a:t>
            </a:r>
          </a:p>
          <a:p>
            <a:pPr algn="ctr">
              <a:lnSpc>
                <a:spcPts val="2140"/>
              </a:lnSpc>
            </a:pPr>
            <a:r>
              <a:rPr lang="en-US" sz="1528" b="true">
                <a:solidFill>
                  <a:srgbClr val="263F6C"/>
                </a:solidFill>
                <a:latin typeface="Montserrat Bold"/>
                <a:ea typeface="Montserrat Bold"/>
                <a:cs typeface="Montserrat Bold"/>
                <a:sym typeface="Montserrat Bold"/>
              </a:rPr>
              <a:t>TRƯỜNG ĐẠI HỌC CÔNG NGHỆ</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158836"/>
            <a:chOff x="0" y="0"/>
            <a:chExt cx="9751702" cy="1545115"/>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01</a:t>
              </a:r>
            </a:p>
          </p:txBody>
        </p:sp>
        <p:sp>
          <p:nvSpPr>
            <p:cNvPr name="TextBox 10" id="10"/>
            <p:cNvSpPr txBox="true"/>
            <p:nvPr/>
          </p:nvSpPr>
          <p:spPr>
            <a:xfrm rot="0">
              <a:off x="1454970" y="85725"/>
              <a:ext cx="8296731" cy="1418587"/>
            </a:xfrm>
            <a:prstGeom prst="rect">
              <a:avLst/>
            </a:prstGeom>
          </p:spPr>
          <p:txBody>
            <a:bodyPr anchor="t" rtlCol="false" tIns="0" lIns="0" bIns="0" rIns="0">
              <a:spAutoFit/>
            </a:bodyPr>
            <a:lstStyle/>
            <a:p>
              <a:pPr algn="l">
                <a:lnSpc>
                  <a:spcPts val="3980"/>
                </a:lnSpc>
              </a:pPr>
            </a:p>
            <a:p>
              <a:pPr algn="l">
                <a:lnSpc>
                  <a:spcPts val="3980"/>
                </a:lnSpc>
              </a:pPr>
              <a:r>
                <a:rPr lang="en-US" b="true" sz="4095" spc="38">
                  <a:solidFill>
                    <a:srgbClr val="02336F"/>
                  </a:solidFill>
                  <a:latin typeface="TT Rounds Condensed Bold"/>
                  <a:ea typeface="TT Rounds Condensed Bold"/>
                  <a:cs typeface="TT Rounds Condensed Bold"/>
                  <a:sym typeface="TT Rounds Condensed Bold"/>
                </a:rPr>
                <a:t>Các mô hình LLM nổi tiếng</a:t>
              </a: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2308414" y="1671572"/>
            <a:ext cx="13184020" cy="7586728"/>
          </a:xfrm>
          <a:custGeom>
            <a:avLst/>
            <a:gdLst/>
            <a:ahLst/>
            <a:cxnLst/>
            <a:rect r="r" b="b" t="t" l="l"/>
            <a:pathLst>
              <a:path h="7586728" w="13184020">
                <a:moveTo>
                  <a:pt x="0" y="0"/>
                </a:moveTo>
                <a:lnTo>
                  <a:pt x="13184020" y="0"/>
                </a:lnTo>
                <a:lnTo>
                  <a:pt x="13184020" y="7586728"/>
                </a:lnTo>
                <a:lnTo>
                  <a:pt x="0" y="7586728"/>
                </a:lnTo>
                <a:lnTo>
                  <a:pt x="0" y="0"/>
                </a:lnTo>
                <a:close/>
              </a:path>
            </a:pathLst>
          </a:custGeom>
          <a:blipFill>
            <a:blip r:embed="rId4"/>
            <a:stretch>
              <a:fillRect l="0" t="0" r="-2301" b="0"/>
            </a:stretch>
          </a:blipFill>
        </p:spPr>
      </p:sp>
      <p:grpSp>
        <p:nvGrpSpPr>
          <p:cNvPr name="Group 15" id="15"/>
          <p:cNvGrpSpPr/>
          <p:nvPr/>
        </p:nvGrpSpPr>
        <p:grpSpPr>
          <a:xfrm rot="0">
            <a:off x="1073503" y="8151322"/>
            <a:ext cx="9920114" cy="1081405"/>
            <a:chOff x="0" y="0"/>
            <a:chExt cx="13226819" cy="1441873"/>
          </a:xfrm>
        </p:grpSpPr>
        <p:sp>
          <p:nvSpPr>
            <p:cNvPr name="TextBox 16" id="16"/>
            <p:cNvSpPr txBox="true"/>
            <p:nvPr/>
          </p:nvSpPr>
          <p:spPr>
            <a:xfrm rot="0">
              <a:off x="0" y="-66675"/>
              <a:ext cx="13226819" cy="654262"/>
            </a:xfrm>
            <a:prstGeom prst="rect">
              <a:avLst/>
            </a:prstGeom>
          </p:spPr>
          <p:txBody>
            <a:bodyPr anchor="t" rtlCol="false" tIns="0" lIns="0" bIns="0" rIns="0">
              <a:spAutoFit/>
            </a:bodyPr>
            <a:lstStyle/>
            <a:p>
              <a:pPr algn="l">
                <a:lnSpc>
                  <a:spcPts val="4060"/>
                </a:lnSpc>
              </a:pPr>
            </a:p>
          </p:txBody>
        </p:sp>
        <p:sp>
          <p:nvSpPr>
            <p:cNvPr name="TextBox 17" id="17"/>
            <p:cNvSpPr txBox="true"/>
            <p:nvPr/>
          </p:nvSpPr>
          <p:spPr>
            <a:xfrm rot="0">
              <a:off x="0" y="787612"/>
              <a:ext cx="13226819" cy="654262"/>
            </a:xfrm>
            <a:prstGeom prst="rect">
              <a:avLst/>
            </a:prstGeom>
          </p:spPr>
          <p:txBody>
            <a:bodyPr anchor="t" rtlCol="false" tIns="0" lIns="0" bIns="0" rIns="0">
              <a:spAutoFit/>
            </a:bodyPr>
            <a:lstStyle/>
            <a:p>
              <a:pPr algn="l">
                <a:lnSpc>
                  <a:spcPts val="406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158836"/>
            <a:chOff x="0" y="0"/>
            <a:chExt cx="9751702" cy="1545115"/>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01</a:t>
              </a:r>
            </a:p>
          </p:txBody>
        </p:sp>
        <p:sp>
          <p:nvSpPr>
            <p:cNvPr name="TextBox 10" id="10"/>
            <p:cNvSpPr txBox="true"/>
            <p:nvPr/>
          </p:nvSpPr>
          <p:spPr>
            <a:xfrm rot="0">
              <a:off x="1454970" y="85725"/>
              <a:ext cx="8296731" cy="1418587"/>
            </a:xfrm>
            <a:prstGeom prst="rect">
              <a:avLst/>
            </a:prstGeom>
          </p:spPr>
          <p:txBody>
            <a:bodyPr anchor="t" rtlCol="false" tIns="0" lIns="0" bIns="0" rIns="0">
              <a:spAutoFit/>
            </a:bodyPr>
            <a:lstStyle/>
            <a:p>
              <a:pPr algn="l">
                <a:lnSpc>
                  <a:spcPts val="3980"/>
                </a:lnSpc>
              </a:pPr>
            </a:p>
            <a:p>
              <a:pPr algn="l">
                <a:lnSpc>
                  <a:spcPts val="3980"/>
                </a:lnSpc>
              </a:pPr>
              <a:r>
                <a:rPr lang="en-US" b="true" sz="4095" spc="38">
                  <a:solidFill>
                    <a:srgbClr val="02336F"/>
                  </a:solidFill>
                  <a:latin typeface="TT Rounds Condensed Bold"/>
                  <a:ea typeface="TT Rounds Condensed Bold"/>
                  <a:cs typeface="TT Rounds Condensed Bold"/>
                  <a:sym typeface="TT Rounds Condensed Bold"/>
                </a:rPr>
                <a:t>Các mô hình LLM nổi tiếng</a:t>
              </a: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363368" y="2904162"/>
            <a:ext cx="16674456" cy="5993461"/>
          </a:xfrm>
          <a:custGeom>
            <a:avLst/>
            <a:gdLst/>
            <a:ahLst/>
            <a:cxnLst/>
            <a:rect r="r" b="b" t="t" l="l"/>
            <a:pathLst>
              <a:path h="5993461" w="16674456">
                <a:moveTo>
                  <a:pt x="0" y="0"/>
                </a:moveTo>
                <a:lnTo>
                  <a:pt x="16674455" y="0"/>
                </a:lnTo>
                <a:lnTo>
                  <a:pt x="16674455" y="5993461"/>
                </a:lnTo>
                <a:lnTo>
                  <a:pt x="0" y="5993461"/>
                </a:lnTo>
                <a:lnTo>
                  <a:pt x="0" y="0"/>
                </a:lnTo>
                <a:close/>
              </a:path>
            </a:pathLst>
          </a:custGeom>
          <a:blipFill>
            <a:blip r:embed="rId4"/>
            <a:stretch>
              <a:fillRect l="-1377" t="-41791" r="0" b="-16857"/>
            </a:stretch>
          </a:blipFill>
        </p:spPr>
      </p:sp>
      <p:grpSp>
        <p:nvGrpSpPr>
          <p:cNvPr name="Group 15" id="15"/>
          <p:cNvGrpSpPr/>
          <p:nvPr/>
        </p:nvGrpSpPr>
        <p:grpSpPr>
          <a:xfrm rot="0">
            <a:off x="1073503" y="8151322"/>
            <a:ext cx="9920114" cy="1081405"/>
            <a:chOff x="0" y="0"/>
            <a:chExt cx="13226819" cy="1441873"/>
          </a:xfrm>
        </p:grpSpPr>
        <p:sp>
          <p:nvSpPr>
            <p:cNvPr name="TextBox 16" id="16"/>
            <p:cNvSpPr txBox="true"/>
            <p:nvPr/>
          </p:nvSpPr>
          <p:spPr>
            <a:xfrm rot="0">
              <a:off x="0" y="-66675"/>
              <a:ext cx="13226819" cy="654262"/>
            </a:xfrm>
            <a:prstGeom prst="rect">
              <a:avLst/>
            </a:prstGeom>
          </p:spPr>
          <p:txBody>
            <a:bodyPr anchor="t" rtlCol="false" tIns="0" lIns="0" bIns="0" rIns="0">
              <a:spAutoFit/>
            </a:bodyPr>
            <a:lstStyle/>
            <a:p>
              <a:pPr algn="l">
                <a:lnSpc>
                  <a:spcPts val="4060"/>
                </a:lnSpc>
              </a:pPr>
            </a:p>
          </p:txBody>
        </p:sp>
        <p:sp>
          <p:nvSpPr>
            <p:cNvPr name="TextBox 17" id="17"/>
            <p:cNvSpPr txBox="true"/>
            <p:nvPr/>
          </p:nvSpPr>
          <p:spPr>
            <a:xfrm rot="0">
              <a:off x="0" y="787612"/>
              <a:ext cx="13226819" cy="654262"/>
            </a:xfrm>
            <a:prstGeom prst="rect">
              <a:avLst/>
            </a:prstGeom>
          </p:spPr>
          <p:txBody>
            <a:bodyPr anchor="t" rtlCol="false" tIns="0" lIns="0" bIns="0" rIns="0">
              <a:spAutoFit/>
            </a:bodyPr>
            <a:lstStyle/>
            <a:p>
              <a:pPr algn="l">
                <a:lnSpc>
                  <a:spcPts val="406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158836"/>
            <a:chOff x="0" y="0"/>
            <a:chExt cx="9751702" cy="1545115"/>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01</a:t>
              </a:r>
            </a:p>
          </p:txBody>
        </p:sp>
        <p:sp>
          <p:nvSpPr>
            <p:cNvPr name="TextBox 10" id="10"/>
            <p:cNvSpPr txBox="true"/>
            <p:nvPr/>
          </p:nvSpPr>
          <p:spPr>
            <a:xfrm rot="0">
              <a:off x="1454970" y="85725"/>
              <a:ext cx="8296731" cy="1418587"/>
            </a:xfrm>
            <a:prstGeom prst="rect">
              <a:avLst/>
            </a:prstGeom>
          </p:spPr>
          <p:txBody>
            <a:bodyPr anchor="t" rtlCol="false" tIns="0" lIns="0" bIns="0" rIns="0">
              <a:spAutoFit/>
            </a:bodyPr>
            <a:lstStyle/>
            <a:p>
              <a:pPr algn="l">
                <a:lnSpc>
                  <a:spcPts val="3980"/>
                </a:lnSpc>
              </a:pPr>
            </a:p>
            <a:p>
              <a:pPr algn="l">
                <a:lnSpc>
                  <a:spcPts val="3980"/>
                </a:lnSpc>
              </a:pPr>
              <a:r>
                <a:rPr lang="en-US" b="true" sz="4095" spc="38">
                  <a:solidFill>
                    <a:srgbClr val="02336F"/>
                  </a:solidFill>
                  <a:latin typeface="TT Rounds Condensed Bold"/>
                  <a:ea typeface="TT Rounds Condensed Bold"/>
                  <a:cs typeface="TT Rounds Condensed Bold"/>
                  <a:sym typeface="TT Rounds Condensed Bold"/>
                </a:rPr>
                <a:t>ChatGPT - Kiến trúc</a:t>
              </a: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10167588" y="1509907"/>
            <a:ext cx="6765430" cy="8116637"/>
          </a:xfrm>
          <a:custGeom>
            <a:avLst/>
            <a:gdLst/>
            <a:ahLst/>
            <a:cxnLst/>
            <a:rect r="r" b="b" t="t" l="l"/>
            <a:pathLst>
              <a:path h="8116637" w="6765430">
                <a:moveTo>
                  <a:pt x="0" y="0"/>
                </a:moveTo>
                <a:lnTo>
                  <a:pt x="6765430" y="0"/>
                </a:lnTo>
                <a:lnTo>
                  <a:pt x="6765430" y="8116637"/>
                </a:lnTo>
                <a:lnTo>
                  <a:pt x="0" y="8116637"/>
                </a:lnTo>
                <a:lnTo>
                  <a:pt x="0" y="0"/>
                </a:lnTo>
                <a:close/>
              </a:path>
            </a:pathLst>
          </a:custGeom>
          <a:blipFill>
            <a:blip r:embed="rId4"/>
            <a:stretch>
              <a:fillRect l="-17414" t="0" r="-8292" b="-11025"/>
            </a:stretch>
          </a:blipFill>
        </p:spPr>
      </p:sp>
      <p:grpSp>
        <p:nvGrpSpPr>
          <p:cNvPr name="Group 15" id="15"/>
          <p:cNvGrpSpPr/>
          <p:nvPr/>
        </p:nvGrpSpPr>
        <p:grpSpPr>
          <a:xfrm rot="0">
            <a:off x="1073503" y="8151322"/>
            <a:ext cx="9920114" cy="1081405"/>
            <a:chOff x="0" y="0"/>
            <a:chExt cx="13226819" cy="1441873"/>
          </a:xfrm>
        </p:grpSpPr>
        <p:sp>
          <p:nvSpPr>
            <p:cNvPr name="TextBox 16" id="16"/>
            <p:cNvSpPr txBox="true"/>
            <p:nvPr/>
          </p:nvSpPr>
          <p:spPr>
            <a:xfrm rot="0">
              <a:off x="0" y="-66675"/>
              <a:ext cx="13226819" cy="654262"/>
            </a:xfrm>
            <a:prstGeom prst="rect">
              <a:avLst/>
            </a:prstGeom>
          </p:spPr>
          <p:txBody>
            <a:bodyPr anchor="t" rtlCol="false" tIns="0" lIns="0" bIns="0" rIns="0">
              <a:spAutoFit/>
            </a:bodyPr>
            <a:lstStyle/>
            <a:p>
              <a:pPr algn="l">
                <a:lnSpc>
                  <a:spcPts val="4060"/>
                </a:lnSpc>
              </a:pPr>
            </a:p>
          </p:txBody>
        </p:sp>
        <p:sp>
          <p:nvSpPr>
            <p:cNvPr name="TextBox 17" id="17"/>
            <p:cNvSpPr txBox="true"/>
            <p:nvPr/>
          </p:nvSpPr>
          <p:spPr>
            <a:xfrm rot="0">
              <a:off x="0" y="787612"/>
              <a:ext cx="13226819" cy="654262"/>
            </a:xfrm>
            <a:prstGeom prst="rect">
              <a:avLst/>
            </a:prstGeom>
          </p:spPr>
          <p:txBody>
            <a:bodyPr anchor="t" rtlCol="false" tIns="0" lIns="0" bIns="0" rIns="0">
              <a:spAutoFit/>
            </a:bodyPr>
            <a:lstStyle/>
            <a:p>
              <a:pPr algn="l">
                <a:lnSpc>
                  <a:spcPts val="4060"/>
                </a:lnSpc>
              </a:pPr>
            </a:p>
          </p:txBody>
        </p:sp>
      </p:grpSp>
      <p:sp>
        <p:nvSpPr>
          <p:cNvPr name="TextBox 18" id="18"/>
          <p:cNvSpPr txBox="true"/>
          <p:nvPr/>
        </p:nvSpPr>
        <p:spPr>
          <a:xfrm rot="0">
            <a:off x="734831" y="2659005"/>
            <a:ext cx="8717452" cy="4452103"/>
          </a:xfrm>
          <a:prstGeom prst="rect">
            <a:avLst/>
          </a:prstGeom>
        </p:spPr>
        <p:txBody>
          <a:bodyPr anchor="t" rtlCol="false" tIns="0" lIns="0" bIns="0" rIns="0">
            <a:spAutoFit/>
          </a:bodyPr>
          <a:lstStyle/>
          <a:p>
            <a:pPr algn="l">
              <a:lnSpc>
                <a:spcPts val="5033"/>
              </a:lnSpc>
              <a:spcBef>
                <a:spcPct val="0"/>
              </a:spcBef>
            </a:pPr>
            <a:r>
              <a:rPr lang="en-US" b="true" sz="3595" spc="32">
                <a:solidFill>
                  <a:srgbClr val="02336F"/>
                </a:solidFill>
                <a:latin typeface="Roboto Bold"/>
                <a:ea typeface="Roboto Bold"/>
                <a:cs typeface="Roboto Bold"/>
                <a:sym typeface="Roboto Bold"/>
              </a:rPr>
              <a:t>ChatGPT</a:t>
            </a:r>
            <a:r>
              <a:rPr lang="en-US" sz="3595" spc="32">
                <a:solidFill>
                  <a:srgbClr val="02336F"/>
                </a:solidFill>
                <a:latin typeface="Roboto"/>
                <a:ea typeface="Roboto"/>
                <a:cs typeface="Roboto"/>
                <a:sym typeface="Roboto"/>
              </a:rPr>
              <a:t> được xây dựng trên kiến trúc Transformer, một mô hình mạng nơ-ron được giới thiệu bởi Vaswani và các cộng sự vào năm 2017. Transformer sử dụng cơ chế tự tập trung (self-attention) để xử lý thông tin, giúp mô hình hiểu ngữ cảnh và các mối quan hệ trong văn bản.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39312"/>
            <a:ext cx="18288000" cy="558546"/>
            <a:chOff x="0" y="0"/>
            <a:chExt cx="24384000" cy="744728"/>
          </a:xfrm>
        </p:grpSpPr>
        <p:sp>
          <p:nvSpPr>
            <p:cNvPr name="Freeform 3" id="3"/>
            <p:cNvSpPr/>
            <p:nvPr/>
          </p:nvSpPr>
          <p:spPr>
            <a:xfrm flipH="false" flipV="false" rot="0">
              <a:off x="0" y="0"/>
              <a:ext cx="24384000" cy="744728"/>
            </a:xfrm>
            <a:custGeom>
              <a:avLst/>
              <a:gdLst/>
              <a:ahLst/>
              <a:cxnLst/>
              <a:rect r="r" b="b" t="t" l="l"/>
              <a:pathLst>
                <a:path h="744728" w="24384000">
                  <a:moveTo>
                    <a:pt x="0" y="0"/>
                  </a:moveTo>
                  <a:lnTo>
                    <a:pt x="24384000" y="0"/>
                  </a:lnTo>
                  <a:lnTo>
                    <a:pt x="24384000" y="744728"/>
                  </a:lnTo>
                  <a:lnTo>
                    <a:pt x="0" y="744728"/>
                  </a:lnTo>
                  <a:close/>
                </a:path>
              </a:pathLst>
            </a:custGeom>
            <a:solidFill>
              <a:srgbClr val="FFFFFF"/>
            </a:solidFill>
          </p:spPr>
        </p:sp>
        <p:sp>
          <p:nvSpPr>
            <p:cNvPr name="TextBox 4" id="4"/>
            <p:cNvSpPr txBox="true"/>
            <p:nvPr/>
          </p:nvSpPr>
          <p:spPr>
            <a:xfrm>
              <a:off x="0" y="-9525"/>
              <a:ext cx="24384000" cy="754253"/>
            </a:xfrm>
            <a:prstGeom prst="rect">
              <a:avLst/>
            </a:prstGeom>
          </p:spPr>
          <p:txBody>
            <a:bodyPr anchor="t" rtlCol="false" tIns="50800" lIns="50800" bIns="50800" rIns="50800"/>
            <a:lstStyle/>
            <a:p>
              <a:pPr algn="l">
                <a:lnSpc>
                  <a:spcPts val="2879"/>
                </a:lnSpc>
              </a:pPr>
              <a:r>
                <a:rPr lang="en-US" sz="2400" spc="22">
                  <a:solidFill>
                    <a:srgbClr val="84B311"/>
                  </a:solidFill>
                  <a:latin typeface="TT Rounds Condensed"/>
                  <a:ea typeface="TT Rounds Condensed"/>
                  <a:cs typeface="TT Rounds Condensed"/>
                  <a:sym typeface="TT Rounds Condensed"/>
                </a:rPr>
                <a:t> </a:t>
              </a:r>
              <a:r>
                <a:rPr lang="en-US" b="true" sz="2400" spc="22">
                  <a:solidFill>
                    <a:srgbClr val="84B311"/>
                  </a:solidFill>
                  <a:latin typeface="TT Rounds Condensed Bold"/>
                  <a:ea typeface="TT Rounds Condensed Bold"/>
                  <a:cs typeface="TT Rounds Condensed Bold"/>
                  <a:sym typeface="TT Rounds Condensed Bold"/>
                </a:rPr>
                <a:t>VNU UET – Institute for Artificial Intelligence</a:t>
              </a:r>
            </a:p>
          </p:txBody>
        </p:sp>
      </p:grpSp>
      <p:grpSp>
        <p:nvGrpSpPr>
          <p:cNvPr name="Group 5" id="5"/>
          <p:cNvGrpSpPr/>
          <p:nvPr/>
        </p:nvGrpSpPr>
        <p:grpSpPr>
          <a:xfrm rot="0">
            <a:off x="734831" y="28814"/>
            <a:ext cx="7313776" cy="1633059"/>
            <a:chOff x="0" y="0"/>
            <a:chExt cx="9751702" cy="2177412"/>
          </a:xfrm>
        </p:grpSpPr>
        <p:grpSp>
          <p:nvGrpSpPr>
            <p:cNvPr name="Group 6" id="6"/>
            <p:cNvGrpSpPr/>
            <p:nvPr/>
          </p:nvGrpSpPr>
          <p:grpSpPr>
            <a:xfrm rot="0">
              <a:off x="1050065" y="624365"/>
              <a:ext cx="203200" cy="920750"/>
              <a:chOff x="0" y="0"/>
              <a:chExt cx="203200" cy="920750"/>
            </a:xfrm>
          </p:grpSpPr>
          <p:sp>
            <p:nvSpPr>
              <p:cNvPr name="Freeform 7" id="7"/>
              <p:cNvSpPr/>
              <p:nvPr/>
            </p:nvSpPr>
            <p:spPr>
              <a:xfrm flipH="false" flipV="false" rot="0">
                <a:off x="12700" y="12700"/>
                <a:ext cx="177800" cy="895350"/>
              </a:xfrm>
              <a:custGeom>
                <a:avLst/>
                <a:gdLst/>
                <a:ahLst/>
                <a:cxnLst/>
                <a:rect r="r" b="b" t="t" l="l"/>
                <a:pathLst>
                  <a:path h="895350" w="177800">
                    <a:moveTo>
                      <a:pt x="0" y="0"/>
                    </a:moveTo>
                    <a:lnTo>
                      <a:pt x="177800" y="0"/>
                    </a:lnTo>
                    <a:lnTo>
                      <a:pt x="177800" y="895350"/>
                    </a:lnTo>
                    <a:lnTo>
                      <a:pt x="0" y="895350"/>
                    </a:lnTo>
                    <a:close/>
                  </a:path>
                </a:pathLst>
              </a:custGeom>
              <a:solidFill>
                <a:srgbClr val="84B311"/>
              </a:solidFill>
            </p:spPr>
          </p:sp>
          <p:sp>
            <p:nvSpPr>
              <p:cNvPr name="Freeform 8" id="8"/>
              <p:cNvSpPr/>
              <p:nvPr/>
            </p:nvSpPr>
            <p:spPr>
              <a:xfrm flipH="false" flipV="false" rot="0">
                <a:off x="0" y="0"/>
                <a:ext cx="203200" cy="920750"/>
              </a:xfrm>
              <a:custGeom>
                <a:avLst/>
                <a:gdLst/>
                <a:ahLst/>
                <a:cxnLst/>
                <a:rect r="r" b="b" t="t" l="l"/>
                <a:pathLst>
                  <a:path h="920750" w="203200">
                    <a:moveTo>
                      <a:pt x="12700" y="0"/>
                    </a:moveTo>
                    <a:lnTo>
                      <a:pt x="190500" y="0"/>
                    </a:lnTo>
                    <a:cubicBezTo>
                      <a:pt x="197485" y="0"/>
                      <a:pt x="203200" y="5715"/>
                      <a:pt x="203200" y="12700"/>
                    </a:cubicBezTo>
                    <a:lnTo>
                      <a:pt x="203200" y="908050"/>
                    </a:lnTo>
                    <a:cubicBezTo>
                      <a:pt x="203200" y="915035"/>
                      <a:pt x="197485" y="920750"/>
                      <a:pt x="190500" y="920750"/>
                    </a:cubicBezTo>
                    <a:lnTo>
                      <a:pt x="12700" y="920750"/>
                    </a:lnTo>
                    <a:cubicBezTo>
                      <a:pt x="5715" y="920750"/>
                      <a:pt x="0" y="915035"/>
                      <a:pt x="0" y="908050"/>
                    </a:cubicBezTo>
                    <a:lnTo>
                      <a:pt x="0" y="12700"/>
                    </a:lnTo>
                    <a:cubicBezTo>
                      <a:pt x="0" y="5715"/>
                      <a:pt x="5715" y="0"/>
                      <a:pt x="12700" y="0"/>
                    </a:cubicBezTo>
                    <a:moveTo>
                      <a:pt x="12700" y="25400"/>
                    </a:moveTo>
                    <a:lnTo>
                      <a:pt x="12700" y="12700"/>
                    </a:lnTo>
                    <a:lnTo>
                      <a:pt x="25400" y="12700"/>
                    </a:lnTo>
                    <a:lnTo>
                      <a:pt x="25400" y="908050"/>
                    </a:lnTo>
                    <a:lnTo>
                      <a:pt x="12700" y="908050"/>
                    </a:lnTo>
                    <a:lnTo>
                      <a:pt x="12700" y="895350"/>
                    </a:lnTo>
                    <a:lnTo>
                      <a:pt x="190500" y="895350"/>
                    </a:lnTo>
                    <a:lnTo>
                      <a:pt x="190500" y="908050"/>
                    </a:lnTo>
                    <a:lnTo>
                      <a:pt x="177800" y="908050"/>
                    </a:lnTo>
                    <a:lnTo>
                      <a:pt x="177800" y="12700"/>
                    </a:lnTo>
                    <a:lnTo>
                      <a:pt x="190500" y="12700"/>
                    </a:lnTo>
                    <a:lnTo>
                      <a:pt x="190500" y="25400"/>
                    </a:lnTo>
                    <a:lnTo>
                      <a:pt x="12700" y="25400"/>
                    </a:lnTo>
                    <a:close/>
                  </a:path>
                </a:pathLst>
              </a:custGeom>
              <a:solidFill>
                <a:srgbClr val="84B311"/>
              </a:solidFill>
            </p:spPr>
          </p:sp>
        </p:grpSp>
        <p:sp>
          <p:nvSpPr>
            <p:cNvPr name="TextBox 9" id="9"/>
            <p:cNvSpPr txBox="true"/>
            <p:nvPr/>
          </p:nvSpPr>
          <p:spPr>
            <a:xfrm rot="0">
              <a:off x="0" y="706534"/>
              <a:ext cx="848360" cy="794512"/>
            </a:xfrm>
            <a:prstGeom prst="rect">
              <a:avLst/>
            </a:prstGeom>
          </p:spPr>
          <p:txBody>
            <a:bodyPr anchor="t" rtlCol="false" tIns="0" lIns="0" bIns="0" rIns="0">
              <a:spAutoFit/>
            </a:bodyPr>
            <a:lstStyle/>
            <a:p>
              <a:pPr algn="ctr">
                <a:lnSpc>
                  <a:spcPts val="4428"/>
                </a:lnSpc>
              </a:pPr>
              <a:r>
                <a:rPr lang="en-US" b="true" sz="4100" spc="38">
                  <a:solidFill>
                    <a:srgbClr val="02336F"/>
                  </a:solidFill>
                  <a:latin typeface="TT Rounds Condensed Bold"/>
                  <a:ea typeface="TT Rounds Condensed Bold"/>
                  <a:cs typeface="TT Rounds Condensed Bold"/>
                  <a:sym typeface="TT Rounds Condensed Bold"/>
                </a:rPr>
                <a:t>01</a:t>
              </a:r>
            </a:p>
          </p:txBody>
        </p:sp>
        <p:sp>
          <p:nvSpPr>
            <p:cNvPr name="TextBox 10" id="10"/>
            <p:cNvSpPr txBox="true"/>
            <p:nvPr/>
          </p:nvSpPr>
          <p:spPr>
            <a:xfrm rot="0">
              <a:off x="1454970" y="85725"/>
              <a:ext cx="8296731" cy="2091687"/>
            </a:xfrm>
            <a:prstGeom prst="rect">
              <a:avLst/>
            </a:prstGeom>
          </p:spPr>
          <p:txBody>
            <a:bodyPr anchor="t" rtlCol="false" tIns="0" lIns="0" bIns="0" rIns="0">
              <a:spAutoFit/>
            </a:bodyPr>
            <a:lstStyle/>
            <a:p>
              <a:pPr algn="l">
                <a:lnSpc>
                  <a:spcPts val="3980"/>
                </a:lnSpc>
              </a:pPr>
            </a:p>
            <a:p>
              <a:pPr algn="l">
                <a:lnSpc>
                  <a:spcPts val="3980"/>
                </a:lnSpc>
              </a:pPr>
              <a:r>
                <a:rPr lang="en-US" sz="4095" spc="36" b="true">
                  <a:solidFill>
                    <a:srgbClr val="02336F"/>
                  </a:solidFill>
                  <a:latin typeface="TT Rounds Condensed Bold"/>
                  <a:ea typeface="TT Rounds Condensed Bold"/>
                  <a:cs typeface="TT Rounds Condensed Bold"/>
                  <a:sym typeface="TT Rounds Condensed Bold"/>
                </a:rPr>
                <a:t>ChatGPT - Kiến trúc</a:t>
              </a:r>
            </a:p>
            <a:p>
              <a:pPr algn="l">
                <a:lnSpc>
                  <a:spcPts val="3980"/>
                </a:lnSpc>
              </a:pPr>
            </a:p>
          </p:txBody>
        </p:sp>
      </p:grpSp>
      <p:grpSp>
        <p:nvGrpSpPr>
          <p:cNvPr name="Group 11" id="11"/>
          <p:cNvGrpSpPr/>
          <p:nvPr/>
        </p:nvGrpSpPr>
        <p:grpSpPr>
          <a:xfrm rot="0">
            <a:off x="15492434" y="293548"/>
            <a:ext cx="2369914" cy="1103591"/>
            <a:chOff x="0" y="0"/>
            <a:chExt cx="3159885" cy="1471455"/>
          </a:xfrm>
        </p:grpSpPr>
        <p:sp>
          <p:nvSpPr>
            <p:cNvPr name="Freeform 12" id="12" descr="Icon  Description automatically generated"/>
            <p:cNvSpPr/>
            <p:nvPr/>
          </p:nvSpPr>
          <p:spPr>
            <a:xfrm flipH="false" flipV="false" rot="0">
              <a:off x="0" y="0"/>
              <a:ext cx="1471455" cy="1471455"/>
            </a:xfrm>
            <a:custGeom>
              <a:avLst/>
              <a:gdLst/>
              <a:ahLst/>
              <a:cxnLst/>
              <a:rect r="r" b="b" t="t" l="l"/>
              <a:pathLst>
                <a:path h="1471455" w="1471455">
                  <a:moveTo>
                    <a:pt x="0" y="0"/>
                  </a:moveTo>
                  <a:lnTo>
                    <a:pt x="1471455" y="0"/>
                  </a:lnTo>
                  <a:lnTo>
                    <a:pt x="1471455" y="1471455"/>
                  </a:lnTo>
                  <a:lnTo>
                    <a:pt x="0" y="1471455"/>
                  </a:lnTo>
                  <a:lnTo>
                    <a:pt x="0" y="0"/>
                  </a:lnTo>
                  <a:close/>
                </a:path>
              </a:pathLst>
            </a:custGeom>
            <a:blipFill>
              <a:blip r:embed="rId2"/>
              <a:stretch>
                <a:fillRect l="0" t="0" r="0" b="0"/>
              </a:stretch>
            </a:blipFill>
          </p:spPr>
        </p:sp>
        <p:sp>
          <p:nvSpPr>
            <p:cNvPr name="Freeform 13" id="13"/>
            <p:cNvSpPr/>
            <p:nvPr/>
          </p:nvSpPr>
          <p:spPr>
            <a:xfrm flipH="false" flipV="false" rot="0">
              <a:off x="1900579" y="101609"/>
              <a:ext cx="1259306" cy="1268237"/>
            </a:xfrm>
            <a:custGeom>
              <a:avLst/>
              <a:gdLst/>
              <a:ahLst/>
              <a:cxnLst/>
              <a:rect r="r" b="b" t="t" l="l"/>
              <a:pathLst>
                <a:path h="1268237" w="1259306">
                  <a:moveTo>
                    <a:pt x="0" y="0"/>
                  </a:moveTo>
                  <a:lnTo>
                    <a:pt x="1259306" y="0"/>
                  </a:lnTo>
                  <a:lnTo>
                    <a:pt x="1259306" y="1268237"/>
                  </a:lnTo>
                  <a:lnTo>
                    <a:pt x="0" y="1268237"/>
                  </a:lnTo>
                  <a:lnTo>
                    <a:pt x="0" y="0"/>
                  </a:lnTo>
                  <a:close/>
                </a:path>
              </a:pathLst>
            </a:custGeom>
            <a:blipFill>
              <a:blip r:embed="rId3"/>
              <a:stretch>
                <a:fillRect l="0" t="0" r="0" b="0"/>
              </a:stretch>
            </a:blipFill>
          </p:spPr>
        </p:sp>
      </p:grpSp>
      <p:sp>
        <p:nvSpPr>
          <p:cNvPr name="Freeform 14" id="14"/>
          <p:cNvSpPr/>
          <p:nvPr/>
        </p:nvSpPr>
        <p:spPr>
          <a:xfrm flipH="false" flipV="false" rot="0">
            <a:off x="11936746" y="1926607"/>
            <a:ext cx="3555688" cy="3150079"/>
          </a:xfrm>
          <a:custGeom>
            <a:avLst/>
            <a:gdLst/>
            <a:ahLst/>
            <a:cxnLst/>
            <a:rect r="r" b="b" t="t" l="l"/>
            <a:pathLst>
              <a:path h="3150079" w="3555688">
                <a:moveTo>
                  <a:pt x="0" y="0"/>
                </a:moveTo>
                <a:lnTo>
                  <a:pt x="3555688" y="0"/>
                </a:lnTo>
                <a:lnTo>
                  <a:pt x="3555688" y="3150080"/>
                </a:lnTo>
                <a:lnTo>
                  <a:pt x="0" y="3150080"/>
                </a:lnTo>
                <a:lnTo>
                  <a:pt x="0" y="0"/>
                </a:lnTo>
                <a:close/>
              </a:path>
            </a:pathLst>
          </a:custGeom>
          <a:blipFill>
            <a:blip r:embed="rId4"/>
            <a:stretch>
              <a:fillRect l="0" t="0" r="0" b="-1272"/>
            </a:stretch>
          </a:blipFill>
        </p:spPr>
      </p:sp>
      <p:sp>
        <p:nvSpPr>
          <p:cNvPr name="Freeform 15" id="15"/>
          <p:cNvSpPr/>
          <p:nvPr/>
        </p:nvSpPr>
        <p:spPr>
          <a:xfrm flipH="false" flipV="false" rot="0">
            <a:off x="11936746" y="5548277"/>
            <a:ext cx="3555688" cy="2789848"/>
          </a:xfrm>
          <a:custGeom>
            <a:avLst/>
            <a:gdLst/>
            <a:ahLst/>
            <a:cxnLst/>
            <a:rect r="r" b="b" t="t" l="l"/>
            <a:pathLst>
              <a:path h="2789848" w="3555688">
                <a:moveTo>
                  <a:pt x="0" y="0"/>
                </a:moveTo>
                <a:lnTo>
                  <a:pt x="3555688" y="0"/>
                </a:lnTo>
                <a:lnTo>
                  <a:pt x="3555688" y="2789848"/>
                </a:lnTo>
                <a:lnTo>
                  <a:pt x="0" y="2789848"/>
                </a:lnTo>
                <a:lnTo>
                  <a:pt x="0" y="0"/>
                </a:lnTo>
                <a:close/>
              </a:path>
            </a:pathLst>
          </a:custGeom>
          <a:blipFill>
            <a:blip r:embed="rId5"/>
            <a:stretch>
              <a:fillRect l="0" t="0" r="0" b="0"/>
            </a:stretch>
          </a:blipFill>
        </p:spPr>
      </p:sp>
      <p:sp>
        <p:nvSpPr>
          <p:cNvPr name="TextBox 16" id="16"/>
          <p:cNvSpPr txBox="true"/>
          <p:nvPr/>
        </p:nvSpPr>
        <p:spPr>
          <a:xfrm rot="0">
            <a:off x="1028700" y="1850407"/>
            <a:ext cx="2063353" cy="621919"/>
          </a:xfrm>
          <a:prstGeom prst="rect">
            <a:avLst/>
          </a:prstGeom>
        </p:spPr>
        <p:txBody>
          <a:bodyPr anchor="t" rtlCol="false" tIns="0" lIns="0" bIns="0" rIns="0">
            <a:spAutoFit/>
          </a:bodyPr>
          <a:lstStyle/>
          <a:p>
            <a:pPr algn="ctr">
              <a:lnSpc>
                <a:spcPts val="5095"/>
              </a:lnSpc>
            </a:pPr>
            <a:r>
              <a:rPr lang="en-US" sz="3639" b="true">
                <a:solidFill>
                  <a:srgbClr val="02336F"/>
                </a:solidFill>
                <a:latin typeface="Roboto Bold"/>
                <a:ea typeface="Roboto Bold"/>
                <a:cs typeface="Roboto Bold"/>
                <a:sym typeface="Roboto Bold"/>
              </a:rPr>
              <a:t>ENCODER</a:t>
            </a:r>
          </a:p>
        </p:txBody>
      </p:sp>
      <p:grpSp>
        <p:nvGrpSpPr>
          <p:cNvPr name="Group 17" id="17"/>
          <p:cNvGrpSpPr/>
          <p:nvPr/>
        </p:nvGrpSpPr>
        <p:grpSpPr>
          <a:xfrm rot="0">
            <a:off x="1028700" y="1397139"/>
            <a:ext cx="9557510" cy="6728798"/>
            <a:chOff x="0" y="0"/>
            <a:chExt cx="12743346" cy="8971731"/>
          </a:xfrm>
        </p:grpSpPr>
        <p:sp>
          <p:nvSpPr>
            <p:cNvPr name="TextBox 18" id="18"/>
            <p:cNvSpPr txBox="true"/>
            <p:nvPr/>
          </p:nvSpPr>
          <p:spPr>
            <a:xfrm rot="0">
              <a:off x="57295" y="5250631"/>
              <a:ext cx="12686051" cy="2866813"/>
            </a:xfrm>
            <a:prstGeom prst="rect">
              <a:avLst/>
            </a:prstGeom>
          </p:spPr>
          <p:txBody>
            <a:bodyPr anchor="t" rtlCol="false" tIns="0" lIns="0" bIns="0" rIns="0">
              <a:spAutoFit/>
            </a:bodyPr>
            <a:lstStyle/>
            <a:p>
              <a:pPr algn="l" marL="669289" indent="-334645" lvl="1">
                <a:lnSpc>
                  <a:spcPts val="4339"/>
                </a:lnSpc>
                <a:buFont typeface="Arial"/>
                <a:buChar char="•"/>
              </a:pPr>
              <a:r>
                <a:rPr lang="en-US" sz="3099" spc="27">
                  <a:solidFill>
                    <a:srgbClr val="02336F"/>
                  </a:solidFill>
                  <a:latin typeface="Roboto"/>
                  <a:ea typeface="Roboto"/>
                  <a:cs typeface="Roboto"/>
                  <a:sym typeface="Roboto"/>
                </a:rPr>
                <a:t>Feed-Forward Network</a:t>
              </a:r>
            </a:p>
            <a:p>
              <a:pPr algn="l" marL="1338579" indent="-446193" lvl="2">
                <a:lnSpc>
                  <a:spcPts val="4339"/>
                </a:lnSpc>
                <a:buFont typeface="Arial"/>
                <a:buChar char="⚬"/>
              </a:pPr>
              <a:r>
                <a:rPr lang="en-US" sz="3099" spc="27">
                  <a:solidFill>
                    <a:srgbClr val="02336F"/>
                  </a:solidFill>
                  <a:latin typeface="Roboto"/>
                  <a:ea typeface="Roboto"/>
                  <a:cs typeface="Roboto"/>
                  <a:sym typeface="Roboto"/>
                </a:rPr>
                <a:t>Áp dụng một mạng kết nối đầy đủ (fully connected) lên từng vị trí trong chuỗi một cách độc lập.</a:t>
              </a:r>
            </a:p>
          </p:txBody>
        </p:sp>
        <p:sp>
          <p:nvSpPr>
            <p:cNvPr name="TextBox 19" id="19"/>
            <p:cNvSpPr txBox="true"/>
            <p:nvPr/>
          </p:nvSpPr>
          <p:spPr>
            <a:xfrm rot="0">
              <a:off x="0" y="-66675"/>
              <a:ext cx="12686051" cy="1340062"/>
            </a:xfrm>
            <a:prstGeom prst="rect">
              <a:avLst/>
            </a:prstGeom>
          </p:spPr>
          <p:txBody>
            <a:bodyPr anchor="t" rtlCol="false" tIns="0" lIns="0" bIns="0" rIns="0">
              <a:spAutoFit/>
            </a:bodyPr>
            <a:lstStyle/>
            <a:p>
              <a:pPr algn="l">
                <a:lnSpc>
                  <a:spcPts val="4060"/>
                </a:lnSpc>
              </a:pPr>
            </a:p>
            <a:p>
              <a:pPr algn="l">
                <a:lnSpc>
                  <a:spcPts val="4060"/>
                </a:lnSpc>
              </a:pPr>
            </a:p>
          </p:txBody>
        </p:sp>
        <p:sp>
          <p:nvSpPr>
            <p:cNvPr name="TextBox 20" id="20"/>
            <p:cNvSpPr txBox="true"/>
            <p:nvPr/>
          </p:nvSpPr>
          <p:spPr>
            <a:xfrm rot="0">
              <a:off x="57295" y="8317470"/>
              <a:ext cx="12686051" cy="654262"/>
            </a:xfrm>
            <a:prstGeom prst="rect">
              <a:avLst/>
            </a:prstGeom>
          </p:spPr>
          <p:txBody>
            <a:bodyPr anchor="t" rtlCol="false" tIns="0" lIns="0" bIns="0" rIns="0">
              <a:spAutoFit/>
            </a:bodyPr>
            <a:lstStyle/>
            <a:p>
              <a:pPr algn="l">
                <a:lnSpc>
                  <a:spcPts val="4060"/>
                </a:lnSpc>
              </a:pPr>
            </a:p>
          </p:txBody>
        </p:sp>
        <p:sp>
          <p:nvSpPr>
            <p:cNvPr name="TextBox 21" id="21"/>
            <p:cNvSpPr txBox="true"/>
            <p:nvPr/>
          </p:nvSpPr>
          <p:spPr>
            <a:xfrm rot="0">
              <a:off x="0" y="1469418"/>
              <a:ext cx="12686051" cy="3590713"/>
            </a:xfrm>
            <a:prstGeom prst="rect">
              <a:avLst/>
            </a:prstGeom>
          </p:spPr>
          <p:txBody>
            <a:bodyPr anchor="t" rtlCol="false" tIns="0" lIns="0" bIns="0" rIns="0">
              <a:spAutoFit/>
            </a:bodyPr>
            <a:lstStyle/>
            <a:p>
              <a:pPr algn="l" marL="669289" indent="-334645" lvl="1">
                <a:lnSpc>
                  <a:spcPts val="4339"/>
                </a:lnSpc>
                <a:buFont typeface="Arial"/>
                <a:buChar char="•"/>
              </a:pPr>
              <a:r>
                <a:rPr lang="en-US" sz="3099" spc="27">
                  <a:solidFill>
                    <a:srgbClr val="02336F"/>
                  </a:solidFill>
                  <a:latin typeface="Roboto"/>
                  <a:ea typeface="Roboto"/>
                  <a:cs typeface="Roboto"/>
                  <a:sym typeface="Roboto"/>
                </a:rPr>
                <a:t>Self-Attention</a:t>
              </a:r>
            </a:p>
            <a:p>
              <a:pPr algn="l" marL="1338579" indent="-446193" lvl="2">
                <a:lnSpc>
                  <a:spcPts val="4339"/>
                </a:lnSpc>
                <a:buFont typeface="Arial"/>
                <a:buChar char="⚬"/>
              </a:pPr>
              <a:r>
                <a:rPr lang="en-US" sz="3099" spc="27">
                  <a:solidFill>
                    <a:srgbClr val="02336F"/>
                  </a:solidFill>
                  <a:latin typeface="Roboto"/>
                  <a:ea typeface="Roboto"/>
                  <a:cs typeface="Roboto"/>
                  <a:sym typeface="Roboto"/>
                </a:rPr>
                <a:t>Cho phép mô hình tập trung vào các phần khác nhau của chuỗi đầu vào.</a:t>
              </a:r>
            </a:p>
            <a:p>
              <a:pPr algn="l" marL="1338579" indent="-446193" lvl="2">
                <a:lnSpc>
                  <a:spcPts val="4339"/>
                </a:lnSpc>
                <a:buFont typeface="Arial"/>
                <a:buChar char="⚬"/>
              </a:pPr>
              <a:r>
                <a:rPr lang="en-US" sz="3099" spc="29">
                  <a:solidFill>
                    <a:srgbClr val="02336F"/>
                  </a:solidFill>
                  <a:latin typeface="Roboto"/>
                  <a:ea typeface="Roboto"/>
                  <a:cs typeface="Roboto"/>
                  <a:sym typeface="Roboto"/>
                </a:rPr>
                <a:t>Tạo mối liên hệ giữa các thành phần khác nhau của chuỗi đầu vào</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DAGYWi0YdFU</dc:identifier>
  <dcterms:modified xsi:type="dcterms:W3CDTF">2011-08-01T06:04:30Z</dcterms:modified>
  <cp:revision>1</cp:revision>
  <dc:title>BTL BigData.potx</dc:title>
</cp:coreProperties>
</file>